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77" r:id="rId8"/>
    <p:sldId id="261" r:id="rId9"/>
    <p:sldId id="263" r:id="rId10"/>
    <p:sldId id="264" r:id="rId11"/>
    <p:sldId id="267" r:id="rId12"/>
    <p:sldId id="266" r:id="rId13"/>
    <p:sldId id="262" r:id="rId14"/>
    <p:sldId id="269" r:id="rId15"/>
    <p:sldId id="270" r:id="rId16"/>
    <p:sldId id="271" r:id="rId17"/>
    <p:sldId id="278" r:id="rId18"/>
    <p:sldId id="273" r:id="rId19"/>
    <p:sldId id="274" r:id="rId20"/>
    <p:sldId id="296" r:id="rId21"/>
    <p:sldId id="279" r:id="rId22"/>
    <p:sldId id="280" r:id="rId23"/>
    <p:sldId id="281" r:id="rId24"/>
    <p:sldId id="282" r:id="rId25"/>
    <p:sldId id="275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678101-7D6D-4D2C-BFFC-F96390DA3ADA}" type="datetimeFigureOut">
              <a:rPr lang="tr-TR" smtClean="0"/>
              <a:pPr/>
              <a:t>05.02.2013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D5D42F-362C-4EDD-9A48-52492DA73B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HİPNOTERAPİ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Diğdem</a:t>
            </a:r>
            <a:r>
              <a:rPr lang="tr-TR" dirty="0" smtClean="0"/>
              <a:t> </a:t>
            </a:r>
            <a:r>
              <a:rPr lang="tr-TR" dirty="0" err="1" smtClean="0"/>
              <a:t>Albasan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750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>
            <a:normAutofit/>
          </a:bodyPr>
          <a:lstStyle/>
          <a:p>
            <a:r>
              <a:rPr lang="tr-TR" dirty="0" smtClean="0"/>
              <a:t>    Alfa Dalgaları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2703" y="2737778"/>
            <a:ext cx="1371719" cy="579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Alfa</a:t>
            </a:r>
          </a:p>
          <a:p>
            <a:r>
              <a:rPr lang="tr-TR" dirty="0" smtClean="0"/>
              <a:t>8 - 13 Hz</a:t>
            </a:r>
          </a:p>
          <a:p>
            <a:r>
              <a:rPr lang="tr-TR" dirty="0" smtClean="0"/>
              <a:t>Rahat ve gevşek</a:t>
            </a:r>
          </a:p>
          <a:p>
            <a:r>
              <a:rPr lang="tr-TR" dirty="0" smtClean="0"/>
              <a:t>Genellikle sağ beyin aktivitesi – yaratıcı bilinçaltı</a:t>
            </a:r>
          </a:p>
          <a:p>
            <a:r>
              <a:rPr lang="tr-TR" dirty="0" smtClean="0"/>
              <a:t>Gündüz düşü hali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3282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      </a:t>
            </a:r>
            <a:r>
              <a:rPr lang="tr-TR" dirty="0" err="1" smtClean="0"/>
              <a:t>Teta</a:t>
            </a:r>
            <a:r>
              <a:rPr lang="tr-TR" dirty="0" smtClean="0"/>
              <a:t> Dalgaları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2703" y="2740826"/>
            <a:ext cx="1371719" cy="5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Teta</a:t>
            </a:r>
            <a:endParaRPr lang="tr-TR" dirty="0" smtClean="0"/>
          </a:p>
          <a:p>
            <a:r>
              <a:rPr lang="tr-TR" dirty="0" smtClean="0"/>
              <a:t>4 - 7 Hz</a:t>
            </a:r>
          </a:p>
          <a:p>
            <a:r>
              <a:rPr lang="tr-TR" dirty="0" smtClean="0"/>
              <a:t>Çok derin gevşeme- Alacakaranlık</a:t>
            </a:r>
          </a:p>
          <a:p>
            <a:r>
              <a:rPr lang="tr-TR" dirty="0" smtClean="0"/>
              <a:t>Genellikle sağ beyin aktivitesi-derin bilinçaltı</a:t>
            </a:r>
          </a:p>
          <a:p>
            <a:r>
              <a:rPr lang="tr-TR" dirty="0" smtClean="0"/>
              <a:t>Uykunun derin evreleri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144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       Delta Dalgaları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2703" y="2749971"/>
            <a:ext cx="1371719" cy="55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dirty="0"/>
              <a:t>Delta</a:t>
            </a:r>
          </a:p>
          <a:p>
            <a:r>
              <a:rPr lang="tr-TR" dirty="0"/>
              <a:t>0.5 - 3.5 Hz</a:t>
            </a:r>
          </a:p>
          <a:p>
            <a:r>
              <a:rPr lang="tr-TR" dirty="0"/>
              <a:t>Derin uyku ve dış dünyadan kopuş boyutu</a:t>
            </a:r>
          </a:p>
          <a:p>
            <a:r>
              <a:rPr lang="tr-TR" dirty="0"/>
              <a:t>Bilinçsiz bir huzur hali</a:t>
            </a:r>
          </a:p>
          <a:p>
            <a:r>
              <a:rPr lang="tr-TR" dirty="0"/>
              <a:t>Bedenin büyüme, yenilenme zamanı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189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Hipnoterapinin</a:t>
            </a:r>
            <a:r>
              <a:rPr lang="tr-TR" dirty="0" smtClean="0"/>
              <a:t> Bilimsel Dayanakları: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EEG (Elektroansefalografi) ile saptanan beyin dalgaları, frekanslarına ve ilintili zihin durumlarına göre başlıca 4 ana gruba ayrılmaktadır: Beta, Alfa, </a:t>
            </a:r>
            <a:r>
              <a:rPr lang="tr-TR" dirty="0" err="1" smtClean="0"/>
              <a:t>Teta</a:t>
            </a:r>
            <a:r>
              <a:rPr lang="tr-TR" dirty="0" smtClean="0"/>
              <a:t> ve Delta.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730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Terapistin </a:t>
            </a:r>
            <a:r>
              <a:rPr lang="tr-TR" dirty="0"/>
              <a:t>hastanın zihnini, çeşitli imgelerle olumlu yönde yönlendirmesi sonucu, beynin </a:t>
            </a:r>
            <a:r>
              <a:rPr lang="tr-TR" dirty="0" err="1"/>
              <a:t>limbik</a:t>
            </a:r>
            <a:r>
              <a:rPr lang="tr-TR" dirty="0"/>
              <a:t> bölgesine giden kan akışı artar.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Adrenalin </a:t>
            </a:r>
            <a:r>
              <a:rPr lang="tr-TR" dirty="0"/>
              <a:t>ve kortizon yerine, huzur ve rahatlık duygusu veren doğal morfinler yani </a:t>
            </a:r>
            <a:r>
              <a:rPr lang="tr-TR" dirty="0" err="1"/>
              <a:t>endorfinler</a:t>
            </a:r>
            <a:r>
              <a:rPr lang="tr-TR" dirty="0"/>
              <a:t> salgılanır.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Vücut</a:t>
            </a:r>
            <a:r>
              <a:rPr lang="tr-TR" dirty="0"/>
              <a:t>, gevşeme haline geçer.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Ağrı </a:t>
            </a:r>
            <a:r>
              <a:rPr lang="tr-TR" dirty="0"/>
              <a:t>ve huzursuzluk duyguları azalır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Kan </a:t>
            </a:r>
            <a:r>
              <a:rPr lang="tr-TR" dirty="0"/>
              <a:t>şekeri normalleşir.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Kalp </a:t>
            </a:r>
            <a:r>
              <a:rPr lang="tr-TR" dirty="0"/>
              <a:t>ritmi düzenli hale geçer.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Nefes </a:t>
            </a:r>
            <a:r>
              <a:rPr lang="tr-TR" dirty="0"/>
              <a:t>derindir.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Kan </a:t>
            </a:r>
            <a:r>
              <a:rPr lang="tr-TR" dirty="0"/>
              <a:t>basıncı düşer.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Zihin </a:t>
            </a:r>
            <a:r>
              <a:rPr lang="tr-TR" dirty="0"/>
              <a:t>rahatlar.</a:t>
            </a:r>
          </a:p>
        </p:txBody>
      </p:sp>
    </p:spTree>
    <p:extLst>
      <p:ext uri="{BB962C8B-B14F-4D97-AF65-F5344CB8AC3E}">
        <p14:creationId xmlns="" xmlns:p14="http://schemas.microsoft.com/office/powerpoint/2010/main" val="15382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Klinik Uygulama </a:t>
            </a:r>
            <a:r>
              <a:rPr lang="tr-TR" dirty="0" smtClean="0"/>
              <a:t>A</a:t>
            </a:r>
            <a:r>
              <a:rPr lang="tr-TR" smtClean="0"/>
              <a:t>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Amerikan </a:t>
            </a:r>
            <a:r>
              <a:rPr lang="tr-TR" dirty="0"/>
              <a:t>Sağlık Enstitüsü (NIH) raporuna göre </a:t>
            </a:r>
            <a:r>
              <a:rPr lang="tr-TR" dirty="0" err="1" smtClean="0"/>
              <a:t>hipnoterapi</a:t>
            </a:r>
            <a:r>
              <a:rPr lang="tr-TR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baş </a:t>
            </a:r>
            <a:r>
              <a:rPr lang="tr-TR" dirty="0"/>
              <a:t>ağrıları,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TMJ </a:t>
            </a:r>
            <a:r>
              <a:rPr lang="tr-TR" dirty="0"/>
              <a:t>(çene eklem ağrısı),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İBS </a:t>
            </a:r>
            <a:r>
              <a:rPr lang="tr-TR" dirty="0"/>
              <a:t>(</a:t>
            </a:r>
            <a:r>
              <a:rPr lang="tr-TR" dirty="0" err="1"/>
              <a:t>irritabl</a:t>
            </a:r>
            <a:r>
              <a:rPr lang="tr-TR" dirty="0"/>
              <a:t> kolon sendromu),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kanser </a:t>
            </a:r>
            <a:r>
              <a:rPr lang="tr-TR" dirty="0"/>
              <a:t>ağrılarının giderilmesinde etkilidir.</a:t>
            </a:r>
          </a:p>
        </p:txBody>
      </p:sp>
    </p:spTree>
    <p:extLst>
      <p:ext uri="{BB962C8B-B14F-4D97-AF65-F5344CB8AC3E}">
        <p14:creationId xmlns="" xmlns:p14="http://schemas.microsoft.com/office/powerpoint/2010/main" val="36955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İngiliz Tıp Dergisi </a:t>
            </a:r>
            <a:r>
              <a:rPr lang="tr-TR" dirty="0" err="1"/>
              <a:t>the</a:t>
            </a:r>
            <a:r>
              <a:rPr lang="tr-TR" dirty="0"/>
              <a:t> British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Journal</a:t>
            </a:r>
            <a:r>
              <a:rPr lang="tr-TR" dirty="0"/>
              <a:t> (BMJ) ise, </a:t>
            </a:r>
            <a:r>
              <a:rPr lang="tr-TR" dirty="0" err="1"/>
              <a:t>hipnoterapinin</a:t>
            </a:r>
            <a:r>
              <a:rPr lang="tr-TR" dirty="0"/>
              <a:t>, bilişsel tedaviyle bir bütün olarak sunulması </a:t>
            </a:r>
            <a:r>
              <a:rPr lang="tr-TR" dirty="0" smtClean="0"/>
              <a:t>halinde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kronik ağrılar,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astım</a:t>
            </a:r>
            <a:r>
              <a:rPr lang="tr-TR" dirty="0"/>
              <a:t>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barsak </a:t>
            </a:r>
            <a:r>
              <a:rPr lang="tr-TR" dirty="0"/>
              <a:t>sorunları,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anksiyete</a:t>
            </a:r>
            <a:r>
              <a:rPr lang="tr-TR" dirty="0"/>
              <a:t>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panik </a:t>
            </a:r>
            <a:r>
              <a:rPr lang="tr-TR" dirty="0"/>
              <a:t>bozukluk,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uykusuzluk </a:t>
            </a:r>
            <a:r>
              <a:rPr lang="tr-TR" dirty="0"/>
              <a:t>ve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kemoterapinin </a:t>
            </a:r>
            <a:r>
              <a:rPr lang="tr-TR" dirty="0"/>
              <a:t>ağrı, bulantı, kusma gibi yan etkilerinde yararlı olduğunu bildirmiştir.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194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615262" cy="839016"/>
          </a:xfrm>
        </p:spPr>
        <p:txBody>
          <a:bodyPr/>
          <a:lstStyle/>
          <a:p>
            <a:r>
              <a:rPr lang="tr-TR" dirty="0" smtClean="0"/>
              <a:t>Hipnozun Kullanım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85852" y="1285860"/>
            <a:ext cx="7750644" cy="523948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sz="3400" dirty="0"/>
              <a:t>Operasyon öncesi stresi azaltmada,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/>
              <a:t>Minimal </a:t>
            </a:r>
            <a:r>
              <a:rPr lang="tr-TR" sz="3400" dirty="0" err="1"/>
              <a:t>invaziv</a:t>
            </a:r>
            <a:r>
              <a:rPr lang="tr-TR" sz="3400" dirty="0"/>
              <a:t> girişimlerde,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/>
              <a:t>Girişimsel </a:t>
            </a:r>
            <a:r>
              <a:rPr lang="tr-TR" sz="3400" dirty="0" smtClean="0"/>
              <a:t>radyolojide,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 err="1" smtClean="0"/>
              <a:t>Gastroentorolojide</a:t>
            </a:r>
            <a:r>
              <a:rPr lang="tr-TR" sz="34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 err="1" smtClean="0"/>
              <a:t>Bronkoskopide</a:t>
            </a:r>
            <a:r>
              <a:rPr lang="tr-TR" sz="34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 smtClean="0"/>
              <a:t>Meme cerrahisinde,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 smtClean="0"/>
              <a:t>Yanık ünitesinde,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 smtClean="0"/>
              <a:t>Pediatrik </a:t>
            </a:r>
            <a:r>
              <a:rPr lang="tr-TR" sz="3400" dirty="0"/>
              <a:t>kanser hastalarında kemik iliği </a:t>
            </a:r>
            <a:r>
              <a:rPr lang="tr-TR" sz="3400" dirty="0" err="1"/>
              <a:t>aspirasyonu</a:t>
            </a:r>
            <a:r>
              <a:rPr lang="tr-TR" sz="3400" dirty="0"/>
              <a:t> vb. </a:t>
            </a:r>
            <a:r>
              <a:rPr lang="tr-TR" sz="3400" dirty="0" smtClean="0"/>
              <a:t>de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 smtClean="0"/>
              <a:t>El cerrahisinde,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 smtClean="0"/>
              <a:t>Tüp </a:t>
            </a:r>
            <a:r>
              <a:rPr lang="tr-TR" sz="3400" dirty="0"/>
              <a:t>bebek girişimleri, doğumda, </a:t>
            </a:r>
            <a:endParaRPr lang="tr-TR" sz="3400" dirty="0" smtClean="0"/>
          </a:p>
          <a:p>
            <a:pPr>
              <a:buFont typeface="Wingdings" pitchFamily="2" charset="2"/>
              <a:buChar char="Ø"/>
            </a:pPr>
            <a:r>
              <a:rPr lang="tr-TR" sz="3400" dirty="0" smtClean="0"/>
              <a:t>Yoğun bakımda,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 smtClean="0"/>
              <a:t>Diş Hekimliğinde,</a:t>
            </a:r>
          </a:p>
          <a:p>
            <a:pPr>
              <a:buFont typeface="Wingdings" pitchFamily="2" charset="2"/>
              <a:buChar char="Ø"/>
            </a:pPr>
            <a:r>
              <a:rPr lang="tr-TR" sz="3400" dirty="0" smtClean="0"/>
              <a:t>Kanser </a:t>
            </a:r>
            <a:r>
              <a:rPr lang="tr-TR" sz="3400" dirty="0"/>
              <a:t>tedavisinde </a:t>
            </a:r>
            <a:r>
              <a:rPr lang="tr-TR" sz="3400" dirty="0" err="1"/>
              <a:t>anksiyete</a:t>
            </a:r>
            <a:r>
              <a:rPr lang="tr-TR" sz="3400" dirty="0"/>
              <a:t> , ağrı ve yan etki kontrolünde kullanılmaktadır.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063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Hipnoterapi</a:t>
            </a:r>
            <a:r>
              <a:rPr lang="tr-TR" dirty="0" smtClean="0"/>
              <a:t> Komplikasyonları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Kısa süren göz kararması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Mide bulantısı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Baş ağrıları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Spontan</a:t>
            </a:r>
            <a:r>
              <a:rPr lang="tr-TR" dirty="0" smtClean="0"/>
              <a:t> trans durumları oluşup </a:t>
            </a:r>
            <a:r>
              <a:rPr lang="tr-TR" dirty="0" err="1" smtClean="0"/>
              <a:t>dissosiye</a:t>
            </a:r>
            <a:r>
              <a:rPr lang="tr-TR" dirty="0" smtClean="0"/>
              <a:t> beden algısı yaşanabilir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924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Hipnoterapi</a:t>
            </a:r>
            <a:r>
              <a:rPr lang="tr-TR" dirty="0" smtClean="0"/>
              <a:t> </a:t>
            </a:r>
            <a:r>
              <a:rPr lang="tr-TR" dirty="0" err="1" smtClean="0"/>
              <a:t>Kontrendikasyonları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Şizofreni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Patolojik kişilik özellikleri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Alkol ya da ilaç psikozu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Senilite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Epilepsi ve </a:t>
            </a:r>
            <a:r>
              <a:rPr lang="tr-TR" dirty="0" err="1" smtClean="0"/>
              <a:t>narkolepsi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Bipolar</a:t>
            </a:r>
            <a:r>
              <a:rPr lang="tr-TR" dirty="0" smtClean="0"/>
              <a:t> durumlar ve intihar eğilimi olan klinik depresif kişiler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Ciddi kalp hastalığı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1733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Hipnoz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Telkin yoluyla diğer bir kişinin bilinç ve farkındalık, vücut, hisler,  duygular, düşünceler, hafıza veya davranışlarında değişiklik elde    etmek üzere tasarlanmış veya bu sonucu ortaya çıkaran eylem veya prosedürdür.</a:t>
            </a:r>
          </a:p>
          <a:p>
            <a:pPr marL="0" indent="0">
              <a:buNone/>
            </a:pPr>
            <a:r>
              <a:rPr lang="tr-TR" dirty="0" smtClean="0"/>
              <a:t>                                                                                                </a:t>
            </a:r>
            <a:r>
              <a:rPr lang="tr-TR" b="1" dirty="0" smtClean="0"/>
              <a:t>Hipnoz Uygulama Kanunu, 5744-1984 İsrail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624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>
              <a:buFont typeface="Wingdings" pitchFamily="2" charset="2"/>
              <a:buChar char="v"/>
            </a:pPr>
            <a:r>
              <a:rPr lang="tr-TR" dirty="0" err="1" smtClean="0"/>
              <a:t>Hipnoterapi</a:t>
            </a:r>
            <a:r>
              <a:rPr lang="tr-TR" dirty="0" smtClean="0"/>
              <a:t> konusunda </a:t>
            </a:r>
            <a:r>
              <a:rPr lang="tr-TR" dirty="0" err="1" smtClean="0"/>
              <a:t>Pubmed’de</a:t>
            </a:r>
            <a:r>
              <a:rPr lang="tr-TR" dirty="0" smtClean="0"/>
              <a:t> 12822 tane yayın yer almaktadır</a:t>
            </a:r>
          </a:p>
          <a:p>
            <a:pPr>
              <a:buFont typeface="Wingdings" pitchFamily="2" charset="2"/>
              <a:buChar char="v"/>
            </a:pPr>
            <a:r>
              <a:rPr lang="tr-TR" dirty="0" err="1" smtClean="0"/>
              <a:t>Cochrane</a:t>
            </a:r>
            <a:r>
              <a:rPr lang="tr-TR" dirty="0" smtClean="0"/>
              <a:t> kütüphanesindeki yayın sayısı 89’dur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Hipnoz  ve ağrı tedavisi konusundaki yayın sayısı 600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Hipnoz ve  </a:t>
            </a:r>
            <a:r>
              <a:rPr lang="tr-TR" dirty="0" err="1" smtClean="0"/>
              <a:t>anksiyete</a:t>
            </a:r>
            <a:r>
              <a:rPr lang="tr-TR" dirty="0" smtClean="0"/>
              <a:t> konusundaki yayın sayısı 1041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Hipnoz  ve kanser konusundaki yayın sayısı 400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2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Hipnoz-ağrı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Ağrı duygusu </a:t>
            </a:r>
            <a:r>
              <a:rPr lang="tr-TR" dirty="0" smtClean="0"/>
              <a:t>değişken, </a:t>
            </a:r>
            <a:r>
              <a:rPr lang="tr-TR" dirty="0"/>
              <a:t>kişisel bir algıdır.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Ağrı</a:t>
            </a:r>
            <a:r>
              <a:rPr lang="tr-TR" dirty="0"/>
              <a:t>, </a:t>
            </a:r>
            <a:r>
              <a:rPr lang="tr-TR" dirty="0" err="1"/>
              <a:t>anksiyete</a:t>
            </a:r>
            <a:r>
              <a:rPr lang="tr-TR" dirty="0"/>
              <a:t>-panikle daha fazla algılanır. Ağrıdan korkmak </a:t>
            </a:r>
            <a:r>
              <a:rPr lang="tr-TR" dirty="0" smtClean="0"/>
              <a:t>da </a:t>
            </a:r>
            <a:r>
              <a:rPr lang="tr-TR" dirty="0" err="1"/>
              <a:t>anksiyeteyi</a:t>
            </a:r>
            <a:r>
              <a:rPr lang="tr-TR" dirty="0"/>
              <a:t> arttırır.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Ağrı algısı kişiden kişiye değişir. Basit cerrahi girişimlerde bile %30-80 arasında ağrı vardır. Kimi zaman haftalarca sürebilir.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Genellikle en fazla birinci haftada hissedilir.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Ağrı hasta konforunu bozan, Klinikte ilaç kullanımını arttıran önemli bir problemdir.</a:t>
            </a:r>
          </a:p>
          <a:p>
            <a:r>
              <a:rPr lang="tr-TR" dirty="0" err="1" smtClean="0"/>
              <a:t>Sep</a:t>
            </a:r>
            <a:r>
              <a:rPr lang="tr-TR" dirty="0" smtClean="0"/>
              <a:t> </a:t>
            </a:r>
            <a:r>
              <a:rPr lang="tr-TR" dirty="0"/>
              <a:t>2006 </a:t>
            </a:r>
            <a:r>
              <a:rPr lang="tr-TR" dirty="0" err="1"/>
              <a:t>Journal</a:t>
            </a:r>
            <a:r>
              <a:rPr lang="tr-TR" dirty="0"/>
              <a:t> of </a:t>
            </a:r>
            <a:r>
              <a:rPr lang="tr-TR" dirty="0" err="1"/>
              <a:t>pain</a:t>
            </a:r>
            <a:r>
              <a:rPr lang="tr-TR" dirty="0"/>
              <a:t>. Robert H. </a:t>
            </a:r>
            <a:r>
              <a:rPr lang="tr-TR" dirty="0" err="1"/>
              <a:t>Drowkin</a:t>
            </a:r>
            <a:r>
              <a:rPr lang="tr-TR" dirty="0"/>
              <a:t> , </a:t>
            </a:r>
            <a:r>
              <a:rPr lang="tr-TR" dirty="0" err="1"/>
              <a:t>Ph.D</a:t>
            </a:r>
            <a:r>
              <a:rPr lang="tr-TR" dirty="0"/>
              <a:t> </a:t>
            </a:r>
            <a:r>
              <a:rPr lang="tr-TR" dirty="0" err="1"/>
              <a:t>Unv</a:t>
            </a:r>
            <a:r>
              <a:rPr lang="tr-TR" dirty="0"/>
              <a:t>. of Rochester</a:t>
            </a:r>
          </a:p>
          <a:p>
            <a:r>
              <a:rPr lang="tr-TR" dirty="0" err="1"/>
              <a:t>Jama</a:t>
            </a:r>
            <a:r>
              <a:rPr lang="tr-TR" dirty="0"/>
              <a:t> </a:t>
            </a:r>
            <a:r>
              <a:rPr lang="tr-TR" dirty="0" err="1"/>
              <a:t>Christine</a:t>
            </a:r>
            <a:r>
              <a:rPr lang="tr-TR" dirty="0"/>
              <a:t> </a:t>
            </a:r>
            <a:r>
              <a:rPr lang="tr-TR" dirty="0" err="1"/>
              <a:t>Laronga</a:t>
            </a:r>
            <a:r>
              <a:rPr lang="tr-TR" dirty="0"/>
              <a:t> .MD </a:t>
            </a:r>
            <a:r>
              <a:rPr lang="tr-TR" dirty="0" err="1"/>
              <a:t>Denmark</a:t>
            </a:r>
            <a:r>
              <a:rPr lang="tr-TR" dirty="0"/>
              <a:t> </a:t>
            </a:r>
          </a:p>
          <a:p>
            <a:r>
              <a:rPr lang="tr-TR" dirty="0" err="1"/>
              <a:t>Jama</a:t>
            </a:r>
            <a:r>
              <a:rPr lang="tr-TR" dirty="0"/>
              <a:t> </a:t>
            </a:r>
            <a:r>
              <a:rPr lang="tr-TR" dirty="0" err="1"/>
              <a:t>Rune</a:t>
            </a:r>
            <a:r>
              <a:rPr lang="tr-TR" dirty="0"/>
              <a:t> </a:t>
            </a:r>
            <a:r>
              <a:rPr lang="tr-TR" dirty="0" err="1"/>
              <a:t>Gartner</a:t>
            </a:r>
            <a:r>
              <a:rPr lang="tr-TR" dirty="0"/>
              <a:t> . 2009 ;302 </a:t>
            </a:r>
          </a:p>
          <a:p>
            <a:r>
              <a:rPr lang="tr-TR" dirty="0"/>
              <a:t>AORN </a:t>
            </a:r>
            <a:r>
              <a:rPr lang="tr-TR" dirty="0" err="1"/>
              <a:t>journal</a:t>
            </a:r>
            <a:r>
              <a:rPr lang="tr-TR" dirty="0"/>
              <a:t> </a:t>
            </a:r>
            <a:r>
              <a:rPr lang="tr-TR" dirty="0" err="1"/>
              <a:t>march</a:t>
            </a:r>
            <a:r>
              <a:rPr lang="tr-TR" dirty="0"/>
              <a:t> 2007 </a:t>
            </a:r>
            <a:r>
              <a:rPr lang="tr-TR" dirty="0" err="1"/>
              <a:t>Felicia</a:t>
            </a:r>
            <a:r>
              <a:rPr lang="tr-TR" dirty="0"/>
              <a:t> </a:t>
            </a:r>
            <a:r>
              <a:rPr lang="tr-TR" dirty="0" err="1"/>
              <a:t>Vaughn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913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Hipnoz-Ağrı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Ağrı duygusu </a:t>
            </a:r>
            <a:r>
              <a:rPr lang="tr-TR" dirty="0" smtClean="0"/>
              <a:t>baskılanabilir.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Sadece </a:t>
            </a:r>
            <a:r>
              <a:rPr lang="tr-TR" dirty="0" err="1"/>
              <a:t>anksiyeteyi</a:t>
            </a:r>
            <a:r>
              <a:rPr lang="tr-TR" dirty="0"/>
              <a:t> baskılamak bile ağrı duygusunu azaltacaktır.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Hipnoz altındaki hastaların daha az ilaç ihtiyacı vardır.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Hipnoz altındaki hastaların daha az </a:t>
            </a:r>
            <a:r>
              <a:rPr lang="tr-TR" dirty="0" err="1"/>
              <a:t>anksiyetesi</a:t>
            </a:r>
            <a:r>
              <a:rPr lang="tr-TR" dirty="0"/>
              <a:t> vardır ve daha az ağrı hissederler.</a:t>
            </a:r>
          </a:p>
          <a:p>
            <a:pPr marL="0" indent="0">
              <a:buNone/>
            </a:pPr>
            <a:r>
              <a:rPr lang="tr-TR" dirty="0" smtClean="0"/>
              <a:t>       CDOP May </a:t>
            </a:r>
            <a:r>
              <a:rPr lang="tr-TR" dirty="0"/>
              <a:t>2004. 1600-0528 Sam </a:t>
            </a:r>
            <a:r>
              <a:rPr lang="tr-TR" dirty="0" err="1"/>
              <a:t>K.S.Ng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   </a:t>
            </a:r>
            <a:r>
              <a:rPr lang="tr-TR" dirty="0" err="1"/>
              <a:t>H</a:t>
            </a:r>
            <a:r>
              <a:rPr lang="tr-TR" dirty="0" err="1" smtClean="0"/>
              <a:t>ypnosis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surgery</a:t>
            </a:r>
            <a:r>
              <a:rPr lang="tr-TR" dirty="0"/>
              <a:t> </a:t>
            </a:r>
            <a:r>
              <a:rPr lang="tr-TR" dirty="0" smtClean="0"/>
              <a:t>, John </a:t>
            </a:r>
            <a:r>
              <a:rPr lang="tr-TR" dirty="0"/>
              <a:t>F </a:t>
            </a:r>
            <a:r>
              <a:rPr lang="tr-TR" dirty="0" err="1"/>
              <a:t>Kihlstrom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9494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Hipnoz-</a:t>
            </a:r>
            <a:r>
              <a:rPr lang="tr-TR" dirty="0" err="1" smtClean="0"/>
              <a:t>Anksiyete</a:t>
            </a:r>
            <a:r>
              <a:rPr lang="tr-TR" dirty="0" smtClean="0"/>
              <a:t>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Erişkinde </a:t>
            </a:r>
            <a:r>
              <a:rPr lang="tr-TR" dirty="0" smtClean="0"/>
              <a:t> Hipnoz </a:t>
            </a:r>
            <a:r>
              <a:rPr lang="tr-TR" dirty="0" err="1" smtClean="0"/>
              <a:t>Preoperatif</a:t>
            </a:r>
            <a:r>
              <a:rPr lang="tr-TR" dirty="0" smtClean="0"/>
              <a:t> </a:t>
            </a:r>
            <a:r>
              <a:rPr lang="tr-TR" dirty="0" err="1"/>
              <a:t>Anksiteyi</a:t>
            </a: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/>
              <a:t>Azaltır </a:t>
            </a:r>
          </a:p>
          <a:p>
            <a:pPr marL="0" indent="0">
              <a:buNone/>
            </a:pPr>
            <a:r>
              <a:rPr lang="tr-TR" dirty="0" smtClean="0"/>
              <a:t>                                    (Yale </a:t>
            </a:r>
            <a:r>
              <a:rPr lang="tr-TR" dirty="0" err="1"/>
              <a:t>Unv</a:t>
            </a:r>
            <a:r>
              <a:rPr lang="tr-TR" dirty="0"/>
              <a:t>. School of </a:t>
            </a:r>
            <a:r>
              <a:rPr lang="tr-TR" dirty="0" err="1" smtClean="0"/>
              <a:t>Medicine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/>
              <a:t>76 hasta</a:t>
            </a:r>
          </a:p>
          <a:p>
            <a:r>
              <a:rPr lang="tr-TR" dirty="0" smtClean="0"/>
              <a:t>1</a:t>
            </a:r>
            <a:r>
              <a:rPr lang="tr-TR" dirty="0"/>
              <a:t>. Grup: hipnoz </a:t>
            </a:r>
            <a:r>
              <a:rPr lang="tr-TR" dirty="0" smtClean="0"/>
              <a:t> </a:t>
            </a:r>
            <a:r>
              <a:rPr lang="tr-TR" dirty="0"/>
              <a:t>26 hasta</a:t>
            </a:r>
          </a:p>
          <a:p>
            <a:r>
              <a:rPr lang="tr-TR" dirty="0"/>
              <a:t>2. Grup: Empati grubu 26 hasta</a:t>
            </a:r>
          </a:p>
          <a:p>
            <a:r>
              <a:rPr lang="tr-TR" dirty="0"/>
              <a:t>3. Grup: standart bakım 24 hasta</a:t>
            </a:r>
          </a:p>
          <a:p>
            <a:pPr marL="0" indent="0">
              <a:buNone/>
            </a:pPr>
            <a:r>
              <a:rPr lang="tr-TR" b="1" dirty="0" smtClean="0"/>
              <a:t>    Sonuç </a:t>
            </a:r>
            <a:r>
              <a:rPr lang="tr-TR" dirty="0"/>
              <a:t>: 1. grup: </a:t>
            </a:r>
            <a:r>
              <a:rPr lang="tr-TR" dirty="0" err="1" smtClean="0"/>
              <a:t>Anksiyete</a:t>
            </a:r>
            <a:r>
              <a:rPr lang="tr-TR" dirty="0" smtClean="0"/>
              <a:t> </a:t>
            </a:r>
            <a:r>
              <a:rPr lang="tr-TR" dirty="0"/>
              <a:t>%56 ↓↓↓</a:t>
            </a:r>
          </a:p>
          <a:p>
            <a:pPr marL="0" indent="0">
              <a:buNone/>
            </a:pPr>
            <a:r>
              <a:rPr lang="tr-TR" dirty="0"/>
              <a:t>                </a:t>
            </a:r>
            <a:r>
              <a:rPr lang="tr-TR" dirty="0" smtClean="0"/>
              <a:t>  2</a:t>
            </a:r>
            <a:r>
              <a:rPr lang="tr-TR" dirty="0"/>
              <a:t>. grup: </a:t>
            </a:r>
            <a:r>
              <a:rPr lang="tr-TR" dirty="0" err="1" smtClean="0"/>
              <a:t>Anksiyete</a:t>
            </a:r>
            <a:r>
              <a:rPr lang="tr-TR" dirty="0" smtClean="0"/>
              <a:t> </a:t>
            </a:r>
            <a:r>
              <a:rPr lang="tr-TR" dirty="0"/>
              <a:t>% 11 ↑</a:t>
            </a:r>
          </a:p>
          <a:p>
            <a:pPr marL="0" indent="0">
              <a:buNone/>
            </a:pPr>
            <a:r>
              <a:rPr lang="tr-TR" dirty="0" smtClean="0"/>
              <a:t>                  3</a:t>
            </a:r>
            <a:r>
              <a:rPr lang="tr-TR" dirty="0"/>
              <a:t>. grup: </a:t>
            </a:r>
            <a:r>
              <a:rPr lang="tr-TR" dirty="0" err="1" smtClean="0"/>
              <a:t>Anksiyete</a:t>
            </a:r>
            <a:r>
              <a:rPr lang="tr-TR" dirty="0" smtClean="0"/>
              <a:t> </a:t>
            </a:r>
            <a:r>
              <a:rPr lang="tr-TR" dirty="0"/>
              <a:t>% 47  </a:t>
            </a:r>
            <a:r>
              <a:rPr lang="tr-TR" dirty="0" smtClean="0"/>
              <a:t>↑↑↑</a:t>
            </a:r>
          </a:p>
          <a:p>
            <a:pPr marL="0" indent="0">
              <a:buNone/>
            </a:pPr>
            <a:r>
              <a:rPr lang="tr-TR" dirty="0" smtClean="0"/>
              <a:t>                                 </a:t>
            </a:r>
            <a:r>
              <a:rPr lang="de-DE" dirty="0" err="1" smtClean="0"/>
              <a:t>Anaesth</a:t>
            </a:r>
            <a:r>
              <a:rPr lang="de-DE" dirty="0"/>
              <a:t>. </a:t>
            </a:r>
            <a:r>
              <a:rPr lang="de-DE" dirty="0" err="1"/>
              <a:t>Analg</a:t>
            </a:r>
            <a:r>
              <a:rPr lang="de-DE" dirty="0"/>
              <a:t>. 2006; 102: </a:t>
            </a:r>
            <a:r>
              <a:rPr lang="de-DE" dirty="0" smtClean="0"/>
              <a:t>139</a:t>
            </a:r>
            <a:r>
              <a:rPr lang="tr-TR" dirty="0" smtClean="0"/>
              <a:t>4-6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346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Hipnoz-</a:t>
            </a:r>
            <a:r>
              <a:rPr lang="tr-TR" dirty="0" err="1" smtClean="0"/>
              <a:t>Anksiyete</a:t>
            </a:r>
            <a:r>
              <a:rPr lang="tr-TR" dirty="0" smtClean="0"/>
              <a:t>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800" b="1" dirty="0" smtClean="0">
                <a:solidFill>
                  <a:prstClr val="black"/>
                </a:solidFill>
                <a:latin typeface="Times New Roman"/>
              </a:rPr>
              <a:t>   </a:t>
            </a:r>
            <a:r>
              <a:rPr lang="tr-TR" sz="2800" b="1" dirty="0" smtClean="0">
                <a:solidFill>
                  <a:prstClr val="black"/>
                </a:solidFill>
                <a:latin typeface="Candara" pitchFamily="34" charset="0"/>
              </a:rPr>
              <a:t>Koroner </a:t>
            </a:r>
            <a:r>
              <a:rPr lang="tr-TR" sz="2800" b="1" dirty="0">
                <a:solidFill>
                  <a:prstClr val="black"/>
                </a:solidFill>
                <a:latin typeface="Candara" pitchFamily="34" charset="0"/>
              </a:rPr>
              <a:t>Arter By-Pass Cerrahisi </a:t>
            </a:r>
            <a:r>
              <a:rPr lang="tr-TR" sz="2800" b="1" dirty="0" smtClean="0">
                <a:solidFill>
                  <a:prstClr val="black"/>
                </a:solidFill>
                <a:latin typeface="Candara" pitchFamily="34" charset="0"/>
              </a:rPr>
              <a:t>Sonrası </a:t>
            </a:r>
            <a:r>
              <a:rPr lang="tr-TR" sz="2800" b="1" dirty="0" err="1" smtClean="0">
                <a:solidFill>
                  <a:prstClr val="black"/>
                </a:solidFill>
                <a:latin typeface="Candara" pitchFamily="34" charset="0"/>
              </a:rPr>
              <a:t>Atrial</a:t>
            </a:r>
            <a:r>
              <a:rPr lang="tr-TR" sz="2800" b="1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tr-TR" sz="2800" b="1" dirty="0" err="1">
                <a:solidFill>
                  <a:prstClr val="black"/>
                </a:solidFill>
                <a:latin typeface="Candara" pitchFamily="34" charset="0"/>
              </a:rPr>
              <a:t>Fibrilasyonu</a:t>
            </a:r>
            <a:r>
              <a:rPr lang="tr-TR" sz="2800" b="1" dirty="0">
                <a:solidFill>
                  <a:prstClr val="black"/>
                </a:solidFill>
                <a:latin typeface="Candara" pitchFamily="34" charset="0"/>
              </a:rPr>
              <a:t> Azaltmak İçin Klinik </a:t>
            </a:r>
            <a:r>
              <a:rPr lang="tr-TR" sz="2800" b="1" dirty="0" smtClean="0">
                <a:solidFill>
                  <a:prstClr val="black"/>
                </a:solidFill>
                <a:latin typeface="Candara" pitchFamily="34" charset="0"/>
              </a:rPr>
              <a:t>Hipnoz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endParaRPr lang="tr-TR" b="1" dirty="0">
              <a:solidFill>
                <a:prstClr val="black"/>
              </a:solidFill>
              <a:latin typeface="Candara" pitchFamily="34" charset="0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>
                <a:solidFill>
                  <a:prstClr val="black"/>
                </a:solidFill>
                <a:latin typeface="Candara" pitchFamily="34" charset="0"/>
              </a:rPr>
              <a:t>Sonuç: Hipnoz grubunda PAF → </a:t>
            </a:r>
            <a:r>
              <a:rPr lang="tr-TR" sz="2800" dirty="0">
                <a:solidFill>
                  <a:srgbClr val="FF0000"/>
                </a:solidFill>
                <a:latin typeface="Candara" pitchFamily="34" charset="0"/>
              </a:rPr>
              <a:t>% 6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800" dirty="0">
                <a:solidFill>
                  <a:prstClr val="black"/>
                </a:solidFill>
                <a:latin typeface="Candara" pitchFamily="34" charset="0"/>
              </a:rPr>
              <a:t>                Kontrol grubunda PAF → </a:t>
            </a:r>
            <a:r>
              <a:rPr lang="tr-TR" sz="2800" dirty="0">
                <a:solidFill>
                  <a:srgbClr val="FF0000"/>
                </a:solidFill>
                <a:latin typeface="Candara" pitchFamily="34" charset="0"/>
              </a:rPr>
              <a:t>% 24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>
                <a:solidFill>
                  <a:prstClr val="black"/>
                </a:solidFill>
                <a:latin typeface="Candara" pitchFamily="34" charset="0"/>
              </a:rPr>
              <a:t>Sempatik-Parasempatik aktivite dengesizliği otonom </a:t>
            </a:r>
            <a:r>
              <a:rPr lang="tr-TR" sz="2800" dirty="0" err="1">
                <a:solidFill>
                  <a:prstClr val="black"/>
                </a:solidFill>
                <a:latin typeface="Candara" pitchFamily="34" charset="0"/>
              </a:rPr>
              <a:t>disfonksiyona</a:t>
            </a:r>
            <a:r>
              <a:rPr lang="tr-TR" sz="2800" dirty="0">
                <a:solidFill>
                  <a:prstClr val="black"/>
                </a:solidFill>
                <a:latin typeface="Candara" pitchFamily="34" charset="0"/>
              </a:rPr>
              <a:t> yol açar. </a:t>
            </a:r>
            <a:r>
              <a:rPr lang="tr-TR" sz="2800" b="1" dirty="0">
                <a:solidFill>
                  <a:prstClr val="black"/>
                </a:solidFill>
                <a:latin typeface="Candara" pitchFamily="34" charset="0"/>
              </a:rPr>
              <a:t>Hipnoz stresi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800" b="1" dirty="0">
                <a:solidFill>
                  <a:prstClr val="black"/>
                </a:solidFill>
                <a:latin typeface="Candara" pitchFamily="34" charset="0"/>
              </a:rPr>
              <a:t>   azaltarak </a:t>
            </a:r>
            <a:r>
              <a:rPr lang="tr-TR" sz="2800" b="1" dirty="0" err="1">
                <a:solidFill>
                  <a:prstClr val="black"/>
                </a:solidFill>
                <a:latin typeface="Candara" pitchFamily="34" charset="0"/>
              </a:rPr>
              <a:t>disfonksiyonu</a:t>
            </a:r>
            <a:r>
              <a:rPr lang="tr-TR" sz="2800" b="1" dirty="0">
                <a:solidFill>
                  <a:prstClr val="black"/>
                </a:solidFill>
                <a:latin typeface="Candara" pitchFamily="34" charset="0"/>
              </a:rPr>
              <a:t> azaltır.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endParaRPr lang="tr-TR" sz="2800" b="1" dirty="0">
              <a:solidFill>
                <a:prstClr val="black"/>
              </a:solidFill>
              <a:latin typeface="Times New Roman"/>
            </a:endParaRPr>
          </a:p>
          <a:p>
            <a:pPr marL="273050" lvl="0" indent="-273050" algn="r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Cleve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Clin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 J.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Med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. 2008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mar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; 75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748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Hipnoz-</a:t>
            </a:r>
            <a:r>
              <a:rPr lang="tr-TR" dirty="0" err="1" smtClean="0"/>
              <a:t>Anksiyete</a:t>
            </a:r>
            <a:r>
              <a:rPr lang="tr-TR" dirty="0" smtClean="0"/>
              <a:t> 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4414" y="1428736"/>
            <a:ext cx="7021503" cy="46588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 smtClean="0">
                <a:latin typeface="+mj-lt"/>
                <a:cs typeface="Arial" pitchFamily="34" charset="0"/>
              </a:rPr>
              <a:t>Kemik iliği girişimi geçirecek erişkin kanser hastalarında ağrı ve </a:t>
            </a:r>
            <a:r>
              <a:rPr lang="tr-TR" b="1" dirty="0" err="1" smtClean="0">
                <a:latin typeface="+mj-lt"/>
                <a:cs typeface="Arial" pitchFamily="34" charset="0"/>
              </a:rPr>
              <a:t>anksiyete</a:t>
            </a:r>
            <a:r>
              <a:rPr lang="tr-TR" b="1" dirty="0" smtClean="0">
                <a:latin typeface="+mj-lt"/>
                <a:cs typeface="Arial" pitchFamily="34" charset="0"/>
              </a:rPr>
              <a:t> giderilmesi için hipnozun kullanımı </a:t>
            </a:r>
          </a:p>
          <a:p>
            <a:pPr marL="0" indent="0">
              <a:buNone/>
            </a:pPr>
            <a:r>
              <a:rPr lang="tr-TR" dirty="0">
                <a:latin typeface="+mj-lt"/>
                <a:cs typeface="Arial" pitchFamily="34" charset="0"/>
              </a:rPr>
              <a:t> </a:t>
            </a:r>
            <a:r>
              <a:rPr lang="tr-TR" dirty="0" smtClean="0">
                <a:latin typeface="+mj-lt"/>
                <a:cs typeface="Arial" pitchFamily="34" charset="0"/>
              </a:rPr>
              <a:t>                                        </a:t>
            </a:r>
            <a:r>
              <a:rPr lang="tr-TR" dirty="0" err="1" smtClean="0">
                <a:latin typeface="+mj-lt"/>
                <a:cs typeface="Arial" pitchFamily="34" charset="0"/>
              </a:rPr>
              <a:t>Mount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>
                <a:latin typeface="+mj-lt"/>
                <a:cs typeface="Arial" pitchFamily="34" charset="0"/>
              </a:rPr>
              <a:t>Sinai</a:t>
            </a:r>
            <a:r>
              <a:rPr lang="tr-TR" dirty="0">
                <a:latin typeface="+mj-lt"/>
                <a:cs typeface="Arial" pitchFamily="34" charset="0"/>
              </a:rPr>
              <a:t> </a:t>
            </a:r>
            <a:r>
              <a:rPr lang="tr-TR" dirty="0" err="1">
                <a:latin typeface="+mj-lt"/>
                <a:cs typeface="Arial" pitchFamily="34" charset="0"/>
              </a:rPr>
              <a:t>Medical</a:t>
            </a:r>
            <a:r>
              <a:rPr lang="tr-TR" dirty="0">
                <a:latin typeface="+mj-lt"/>
                <a:cs typeface="Arial" pitchFamily="34" charset="0"/>
              </a:rPr>
              <a:t> Center, New </a:t>
            </a:r>
            <a:r>
              <a:rPr lang="tr-TR" dirty="0" smtClean="0">
                <a:latin typeface="+mj-lt"/>
                <a:cs typeface="Arial" pitchFamily="34" charset="0"/>
              </a:rPr>
              <a:t>York</a:t>
            </a:r>
          </a:p>
          <a:p>
            <a:pPr marL="0" indent="0"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Kemik iliği </a:t>
            </a:r>
            <a:r>
              <a:rPr lang="tr-TR" dirty="0" err="1" smtClean="0">
                <a:latin typeface="+mj-lt"/>
                <a:cs typeface="Arial" pitchFamily="34" charset="0"/>
              </a:rPr>
              <a:t>aspirasyonu</a:t>
            </a:r>
            <a:r>
              <a:rPr lang="tr-TR" dirty="0" smtClean="0">
                <a:latin typeface="+mj-lt"/>
                <a:cs typeface="Arial" pitchFamily="34" charset="0"/>
              </a:rPr>
              <a:t> ya da biyopsisi sırasında hipnozun kullanımı işleme bağlı </a:t>
            </a:r>
            <a:r>
              <a:rPr lang="tr-TR" dirty="0" err="1" smtClean="0">
                <a:latin typeface="+mj-lt"/>
                <a:cs typeface="Arial" pitchFamily="34" charset="0"/>
              </a:rPr>
              <a:t>anksiyeteyi</a:t>
            </a:r>
            <a:r>
              <a:rPr lang="tr-TR" dirty="0" smtClean="0">
                <a:latin typeface="+mj-lt"/>
                <a:cs typeface="Arial" pitchFamily="34" charset="0"/>
              </a:rPr>
              <a:t> anlamlı derecede azaltmış ancak  standart işlem uygulanan hastalarla hipnoz grubu arasında ağrı konusunda belirgin bir fark bulunamamış.</a:t>
            </a:r>
            <a:endParaRPr lang="tr-TR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>
                <a:latin typeface="+mj-lt"/>
                <a:cs typeface="Arial" pitchFamily="34" charset="0"/>
              </a:rPr>
              <a:t>            </a:t>
            </a:r>
            <a:endParaRPr lang="tr-TR" dirty="0" smtClean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>
                <a:latin typeface="+mj-lt"/>
                <a:cs typeface="Arial" pitchFamily="34" charset="0"/>
              </a:rPr>
              <a:t> </a:t>
            </a:r>
            <a:r>
              <a:rPr lang="tr-TR" dirty="0" smtClean="0">
                <a:latin typeface="+mj-lt"/>
                <a:cs typeface="Arial" pitchFamily="34" charset="0"/>
              </a:rPr>
              <a:t>      </a:t>
            </a:r>
          </a:p>
          <a:p>
            <a:pPr marL="0" indent="0"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                                  J </a:t>
            </a:r>
            <a:r>
              <a:rPr lang="tr-TR" dirty="0" err="1">
                <a:latin typeface="+mj-lt"/>
                <a:cs typeface="Arial" pitchFamily="34" charset="0"/>
              </a:rPr>
              <a:t>Psychosoc</a:t>
            </a:r>
            <a:r>
              <a:rPr lang="tr-TR" dirty="0">
                <a:latin typeface="+mj-lt"/>
                <a:cs typeface="Arial" pitchFamily="34" charset="0"/>
              </a:rPr>
              <a:t> </a:t>
            </a:r>
            <a:r>
              <a:rPr lang="tr-TR" dirty="0" err="1">
                <a:latin typeface="+mj-lt"/>
                <a:cs typeface="Arial" pitchFamily="34" charset="0"/>
              </a:rPr>
              <a:t>Oncol</a:t>
            </a:r>
            <a:r>
              <a:rPr lang="tr-TR" dirty="0">
                <a:latin typeface="+mj-lt"/>
                <a:cs typeface="Arial" pitchFamily="34" charset="0"/>
              </a:rPr>
              <a:t>. 2012 May;30(3):</a:t>
            </a:r>
            <a:r>
              <a:rPr lang="tr-TR" dirty="0" smtClean="0">
                <a:latin typeface="+mj-lt"/>
                <a:cs typeface="Arial" pitchFamily="34" charset="0"/>
              </a:rPr>
              <a:t>281-93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                              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1107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1538" y="1428736"/>
            <a:ext cx="7615262" cy="469742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tr-TR" sz="3600" b="1" dirty="0" smtClean="0"/>
              <a:t>   Lokal </a:t>
            </a:r>
            <a:r>
              <a:rPr lang="tr-TR" sz="3600" b="1" dirty="0"/>
              <a:t>Anestezi ve </a:t>
            </a:r>
            <a:r>
              <a:rPr lang="tr-TR" sz="3600" b="1" dirty="0" err="1"/>
              <a:t>Hipnoanestezi</a:t>
            </a:r>
            <a:r>
              <a:rPr lang="tr-TR" sz="3600" b="1" dirty="0"/>
              <a:t> Altında </a:t>
            </a:r>
            <a:r>
              <a:rPr lang="tr-TR" sz="3600" b="1" dirty="0" err="1"/>
              <a:t>Laparoskopi</a:t>
            </a:r>
            <a:r>
              <a:rPr lang="tr-TR" sz="3600" b="1" dirty="0"/>
              <a:t> Operasyonu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50 </a:t>
            </a:r>
            <a:r>
              <a:rPr lang="tr-TR" dirty="0" smtClean="0"/>
              <a:t>hastada, 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35 </a:t>
            </a:r>
            <a:r>
              <a:rPr lang="tr-TR" dirty="0" err="1"/>
              <a:t>kolesistektomi</a:t>
            </a:r>
            <a:r>
              <a:rPr lang="tr-TR" dirty="0"/>
              <a:t> ve 15 </a:t>
            </a:r>
            <a:r>
              <a:rPr lang="tr-TR" dirty="0" err="1"/>
              <a:t>inguinal</a:t>
            </a:r>
            <a:r>
              <a:rPr lang="tr-TR" dirty="0"/>
              <a:t> </a:t>
            </a:r>
            <a:r>
              <a:rPr lang="tr-TR" dirty="0" err="1" smtClean="0"/>
              <a:t>herni</a:t>
            </a:r>
            <a:r>
              <a:rPr lang="tr-TR" dirty="0" smtClean="0"/>
              <a:t> operasyonu 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35 </a:t>
            </a:r>
            <a:r>
              <a:rPr lang="tr-TR" dirty="0" err="1"/>
              <a:t>kolesistektomi</a:t>
            </a:r>
            <a:r>
              <a:rPr lang="tr-TR" dirty="0"/>
              <a:t> </a:t>
            </a:r>
            <a:r>
              <a:rPr lang="tr-TR" dirty="0" smtClean="0"/>
              <a:t>hastasının 13’ünde periton </a:t>
            </a:r>
            <a:r>
              <a:rPr lang="tr-TR" dirty="0" err="1" smtClean="0"/>
              <a:t>irritasyonu</a:t>
            </a:r>
            <a:r>
              <a:rPr lang="tr-TR" dirty="0" smtClean="0"/>
              <a:t> nedeniyle </a:t>
            </a:r>
            <a:r>
              <a:rPr lang="tr-TR" dirty="0"/>
              <a:t>genel </a:t>
            </a:r>
            <a:r>
              <a:rPr lang="tr-TR" dirty="0" smtClean="0"/>
              <a:t>anesteziye geçilmiş.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15 </a:t>
            </a:r>
            <a:r>
              <a:rPr lang="tr-TR" dirty="0" err="1"/>
              <a:t>inguinal</a:t>
            </a:r>
            <a:r>
              <a:rPr lang="tr-TR" dirty="0"/>
              <a:t> </a:t>
            </a:r>
            <a:r>
              <a:rPr lang="tr-TR" dirty="0" err="1"/>
              <a:t>herniden</a:t>
            </a:r>
            <a:r>
              <a:rPr lang="tr-TR" dirty="0"/>
              <a:t> </a:t>
            </a:r>
            <a:r>
              <a:rPr lang="tr-TR" dirty="0" smtClean="0"/>
              <a:t>1’inde </a:t>
            </a:r>
            <a:r>
              <a:rPr lang="tr-TR" dirty="0" err="1" smtClean="0"/>
              <a:t>diseksiyon</a:t>
            </a:r>
            <a:r>
              <a:rPr lang="tr-TR" dirty="0" smtClean="0"/>
              <a:t> </a:t>
            </a:r>
            <a:r>
              <a:rPr lang="tr-TR" dirty="0"/>
              <a:t>güçlüğü nedeniyle  genel </a:t>
            </a:r>
            <a:r>
              <a:rPr lang="tr-TR" dirty="0" smtClean="0"/>
              <a:t>anesteziye geçilmiş</a:t>
            </a:r>
            <a:endParaRPr lang="tr-TR" dirty="0"/>
          </a:p>
          <a:p>
            <a:pPr>
              <a:buFont typeface="Wingdings" pitchFamily="2" charset="2"/>
              <a:buNone/>
            </a:pPr>
            <a:r>
              <a:rPr lang="tr-TR" dirty="0"/>
              <a:t>    </a:t>
            </a:r>
            <a:r>
              <a:rPr lang="tr-TR" b="1" dirty="0" smtClean="0"/>
              <a:t>Sonuç;  Hipnoz ekstra </a:t>
            </a:r>
            <a:r>
              <a:rPr lang="tr-TR" b="1" dirty="0" err="1" smtClean="0"/>
              <a:t>peritoneal</a:t>
            </a:r>
            <a:r>
              <a:rPr lang="tr-TR" b="1" dirty="0" smtClean="0"/>
              <a:t> </a:t>
            </a:r>
            <a:r>
              <a:rPr lang="tr-TR" b="1" dirty="0" err="1"/>
              <a:t>inguinal</a:t>
            </a:r>
            <a:r>
              <a:rPr lang="tr-TR" b="1" dirty="0"/>
              <a:t> </a:t>
            </a:r>
            <a:r>
              <a:rPr lang="tr-TR" b="1" dirty="0" err="1"/>
              <a:t>herni</a:t>
            </a:r>
            <a:r>
              <a:rPr lang="tr-TR" b="1" dirty="0"/>
              <a:t> </a:t>
            </a:r>
            <a:r>
              <a:rPr lang="tr-TR" b="1" dirty="0" smtClean="0"/>
              <a:t>onarımı için </a:t>
            </a:r>
            <a:r>
              <a:rPr lang="tr-TR" b="1" dirty="0"/>
              <a:t>daha </a:t>
            </a:r>
            <a:r>
              <a:rPr lang="tr-TR" b="1" dirty="0" smtClean="0"/>
              <a:t>uygundur.</a:t>
            </a:r>
            <a:endParaRPr lang="tr-TR" b="1" dirty="0"/>
          </a:p>
          <a:p>
            <a:pPr algn="r">
              <a:buFont typeface="Wingdings" pitchFamily="2" charset="2"/>
              <a:buNone/>
            </a:pPr>
            <a:endParaRPr lang="tr-TR" sz="2400" b="1" dirty="0"/>
          </a:p>
          <a:p>
            <a:pPr algn="r">
              <a:buFont typeface="Wingdings" pitchFamily="2" charset="2"/>
              <a:buNone/>
            </a:pPr>
            <a:r>
              <a:rPr lang="tr-TR" sz="2400" b="1" dirty="0" err="1"/>
              <a:t>Ann.Fr.anesth</a:t>
            </a:r>
            <a:r>
              <a:rPr lang="tr-TR" sz="2400" b="1" dirty="0"/>
              <a:t>. </a:t>
            </a:r>
            <a:r>
              <a:rPr lang="tr-TR" sz="2400" b="1" dirty="0" err="1"/>
              <a:t>Reanm</a:t>
            </a:r>
            <a:r>
              <a:rPr lang="tr-TR" sz="2400" b="1" dirty="0"/>
              <a:t>. 2004 </a:t>
            </a:r>
            <a:r>
              <a:rPr lang="tr-TR" sz="2400" b="1" dirty="0" err="1"/>
              <a:t>Nov</a:t>
            </a:r>
            <a:r>
              <a:rPr lang="tr-TR" sz="2400" b="1" dirty="0"/>
              <a:t>; 23(11)1093-101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011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4414" y="1500174"/>
            <a:ext cx="7472386" cy="4625989"/>
          </a:xfrm>
        </p:spPr>
        <p:txBody>
          <a:bodyPr>
            <a:normAutofit fontScale="92500" lnSpcReduction="20000"/>
          </a:bodyPr>
          <a:lstStyle/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b="1" dirty="0" err="1">
                <a:solidFill>
                  <a:prstClr val="black"/>
                </a:solidFill>
                <a:latin typeface="Times New Roman"/>
              </a:rPr>
              <a:t>Liposuction</a:t>
            </a:r>
            <a:r>
              <a:rPr lang="tr-TR" b="1" dirty="0">
                <a:solidFill>
                  <a:prstClr val="black"/>
                </a:solidFill>
                <a:latin typeface="Times New Roman"/>
              </a:rPr>
              <a:t> Operasyonu İçin Anestezi Olarak Self-Hipnoz Kullanımı </a:t>
            </a:r>
          </a:p>
          <a:p>
            <a:pPr marL="273050" lvl="0" indent="-273050" algn="r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400" dirty="0">
                <a:solidFill>
                  <a:prstClr val="black"/>
                </a:solidFill>
                <a:latin typeface="Times New Roman"/>
              </a:rPr>
              <a:t>Botta. SA. USA  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Anestezi ve ağrı kontrolü için hasta self-hipnozu kullanmış.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Eldiven anestezisi uygulayıp transfer etmiş.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Dissosiasyon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, pozitif </a:t>
            </a:r>
            <a:r>
              <a:rPr lang="tr-TR" sz="2800" dirty="0" err="1" smtClean="0">
                <a:solidFill>
                  <a:prstClr val="black"/>
                </a:solidFill>
                <a:latin typeface="Times New Roman"/>
              </a:rPr>
              <a:t>imajinasyona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operasyon boyunca cerrah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tarafından da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devam edilmiş.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Cerrah ağrı için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postoperatif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telkinler vermiş.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r>
              <a:rPr lang="tr-TR" sz="2800" b="1" dirty="0">
                <a:solidFill>
                  <a:prstClr val="black"/>
                </a:solidFill>
                <a:latin typeface="Times New Roman"/>
              </a:rPr>
              <a:t>Operasyon ve sonrası oldukça başarılı seyretmiş.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endParaRPr lang="tr-TR" sz="2800" b="1" dirty="0">
              <a:solidFill>
                <a:prstClr val="black"/>
              </a:solidFill>
              <a:latin typeface="Times New Roman"/>
            </a:endParaRPr>
          </a:p>
          <a:p>
            <a:pPr marL="273050" lvl="0" indent="-273050" algn="r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Am. J.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Clin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.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Exp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.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Hypn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. 1999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Apr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. 47(2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14338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92211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Hipnoz </a:t>
            </a:r>
            <a:r>
              <a:rPr lang="tr-TR" sz="4000" dirty="0" err="1" smtClean="0"/>
              <a:t>Anksiyete</a:t>
            </a:r>
            <a:r>
              <a:rPr lang="tr-TR" sz="4000" dirty="0" smtClean="0"/>
              <a:t> ve Ağrı Kontrolü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728" y="1500174"/>
            <a:ext cx="7258072" cy="4625989"/>
          </a:xfrm>
        </p:spPr>
        <p:txBody>
          <a:bodyPr>
            <a:normAutofit fontScale="92500" lnSpcReduction="20000"/>
          </a:bodyPr>
          <a:lstStyle/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b="1" dirty="0">
                <a:solidFill>
                  <a:prstClr val="black"/>
                </a:solidFill>
                <a:latin typeface="Times New Roman"/>
              </a:rPr>
              <a:t>Gebelik </a:t>
            </a:r>
            <a:r>
              <a:rPr lang="tr-TR" b="1" dirty="0" smtClean="0">
                <a:solidFill>
                  <a:prstClr val="black"/>
                </a:solidFill>
                <a:latin typeface="Times New Roman"/>
              </a:rPr>
              <a:t>Tahliyesi </a:t>
            </a:r>
            <a:r>
              <a:rPr lang="tr-TR" b="1" dirty="0">
                <a:solidFill>
                  <a:prstClr val="black"/>
                </a:solidFill>
                <a:latin typeface="Times New Roman"/>
              </a:rPr>
              <a:t>İçin </a:t>
            </a:r>
            <a:r>
              <a:rPr lang="tr-TR" b="1" dirty="0" smtClean="0">
                <a:solidFill>
                  <a:prstClr val="black"/>
                </a:solidFill>
                <a:latin typeface="Times New Roman"/>
              </a:rPr>
              <a:t>Hipnoz Kullanımı</a:t>
            </a:r>
            <a:endParaRPr lang="tr-TR" b="1" dirty="0">
              <a:solidFill>
                <a:prstClr val="black"/>
              </a:solidFill>
              <a:latin typeface="Times New Roman"/>
            </a:endParaRP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endParaRPr lang="tr-TR" b="1" dirty="0">
              <a:solidFill>
                <a:prstClr val="black"/>
              </a:solidFill>
              <a:latin typeface="Times New Roman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ABD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ve Kanada’da 5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merkez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2008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yılında 350 hastanın 290 da hipnoz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kullanılmış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6-14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hf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gebelik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Operasyon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öncesi 20 </a:t>
            </a:r>
            <a:r>
              <a:rPr lang="tr-TR" sz="2800" dirty="0" err="1" smtClean="0">
                <a:solidFill>
                  <a:prstClr val="black"/>
                </a:solidFill>
                <a:latin typeface="Times New Roman"/>
              </a:rPr>
              <a:t>dk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 hipnoz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İşlem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sırasında gerektiğinde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sedasyon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</a:t>
            </a:r>
            <a:endParaRPr lang="tr-TR" sz="2800" dirty="0" smtClean="0">
              <a:solidFill>
                <a:prstClr val="black"/>
              </a:solidFill>
              <a:latin typeface="Times New Roman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Operasyon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oldukça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başarılı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b="1" dirty="0" err="1" smtClean="0">
                <a:solidFill>
                  <a:prstClr val="black"/>
                </a:solidFill>
                <a:latin typeface="Times New Roman"/>
              </a:rPr>
              <a:t>Anksiyete</a:t>
            </a:r>
            <a:r>
              <a:rPr lang="tr-TR" sz="2800" b="1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b="1" dirty="0">
                <a:solidFill>
                  <a:prstClr val="black"/>
                </a:solidFill>
                <a:latin typeface="Times New Roman"/>
              </a:rPr>
              <a:t>ve </a:t>
            </a:r>
            <a:r>
              <a:rPr lang="tr-TR" sz="2800" b="1" dirty="0" err="1" smtClean="0">
                <a:solidFill>
                  <a:prstClr val="black"/>
                </a:solidFill>
                <a:latin typeface="Times New Roman"/>
              </a:rPr>
              <a:t>postoperatif</a:t>
            </a:r>
            <a:r>
              <a:rPr lang="tr-TR" sz="2800" b="1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b="1" dirty="0">
                <a:solidFill>
                  <a:prstClr val="black"/>
                </a:solidFill>
                <a:latin typeface="Times New Roman"/>
              </a:rPr>
              <a:t>ağrıda etkili</a:t>
            </a:r>
          </a:p>
          <a:p>
            <a:pPr marL="273050" lvl="0" indent="-273050" algn="r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endParaRPr lang="tr-TR" sz="2000" dirty="0">
              <a:solidFill>
                <a:prstClr val="black"/>
              </a:solidFill>
              <a:latin typeface="Times New Roman"/>
            </a:endParaRPr>
          </a:p>
          <a:p>
            <a:pPr marL="273050" lvl="0" indent="-273050" algn="r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İnt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.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J.Clin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.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Expl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.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Hyp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. 58(1)  2010</a:t>
            </a:r>
          </a:p>
        </p:txBody>
      </p:sp>
    </p:spTree>
    <p:extLst>
      <p:ext uri="{BB962C8B-B14F-4D97-AF65-F5344CB8AC3E}">
        <p14:creationId xmlns="" xmlns:p14="http://schemas.microsoft.com/office/powerpoint/2010/main" val="42111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57290" y="1500174"/>
            <a:ext cx="7329510" cy="4625989"/>
          </a:xfrm>
        </p:spPr>
        <p:txBody>
          <a:bodyPr>
            <a:normAutofit lnSpcReduction="10000"/>
          </a:bodyPr>
          <a:lstStyle/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b="1" dirty="0">
                <a:solidFill>
                  <a:prstClr val="black"/>
                </a:solidFill>
                <a:latin typeface="Times New Roman"/>
              </a:rPr>
              <a:t>Embriyo Transferinde Hipnozun Etkisi</a:t>
            </a: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endParaRPr lang="tr-TR" b="1" dirty="0">
              <a:solidFill>
                <a:prstClr val="black"/>
              </a:solidFill>
              <a:latin typeface="Times New Roman"/>
            </a:endParaRPr>
          </a:p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Hipnoz grubu: 98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hasta</a:t>
            </a:r>
          </a:p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Kontrol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grubu: 96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hasta</a:t>
            </a:r>
          </a:p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Hipnoz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grubunda 89 hastaya transfer uygulanabilmiş. </a:t>
            </a:r>
            <a:endParaRPr lang="tr-TR" sz="2800" dirty="0" smtClean="0">
              <a:solidFill>
                <a:prstClr val="black"/>
              </a:solidFill>
              <a:latin typeface="Times New Roman"/>
            </a:endParaRPr>
          </a:p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Klinik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gebelik Hipnoz G:  52 hasta </a:t>
            </a:r>
            <a:r>
              <a:rPr lang="tr-TR" sz="2800" dirty="0" smtClean="0">
                <a:solidFill>
                  <a:srgbClr val="FF0000"/>
                </a:solidFill>
                <a:latin typeface="Times New Roman"/>
              </a:rPr>
              <a:t> % 53.1</a:t>
            </a:r>
            <a:endParaRPr lang="tr-TR" sz="2800" dirty="0">
              <a:solidFill>
                <a:srgbClr val="FF0000"/>
              </a:solidFill>
              <a:latin typeface="Times New Roman"/>
            </a:endParaRP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                            Kontrol G: 29 hasta </a:t>
            </a:r>
            <a:r>
              <a:rPr lang="tr-TR" sz="2800" dirty="0" smtClean="0">
                <a:solidFill>
                  <a:srgbClr val="FF0000"/>
                </a:solidFill>
                <a:latin typeface="Times New Roman"/>
              </a:rPr>
              <a:t>%30.2</a:t>
            </a:r>
            <a:endParaRPr lang="tr-TR" sz="2800" dirty="0">
              <a:solidFill>
                <a:srgbClr val="FF0000"/>
              </a:solidFill>
              <a:latin typeface="Times New Roman"/>
            </a:endParaRP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    89 hastaya yapıldığı düşünülürse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  </a:t>
            </a:r>
            <a:r>
              <a:rPr lang="tr-TR" sz="2800" dirty="0" smtClean="0">
                <a:solidFill>
                  <a:srgbClr val="FF0000"/>
                </a:solidFill>
                <a:latin typeface="Times New Roman"/>
              </a:rPr>
              <a:t>% </a:t>
            </a:r>
            <a:r>
              <a:rPr lang="tr-TR" sz="2800" dirty="0">
                <a:solidFill>
                  <a:srgbClr val="FF0000"/>
                </a:solidFill>
                <a:latin typeface="Times New Roman"/>
              </a:rPr>
              <a:t>58.4 ↑↑</a:t>
            </a: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800" b="1" dirty="0">
                <a:solidFill>
                  <a:prstClr val="black"/>
                </a:solidFill>
                <a:latin typeface="Times New Roman"/>
              </a:rPr>
              <a:t>Hipnozda transfer başarısı artmış.</a:t>
            </a:r>
          </a:p>
          <a:p>
            <a:pPr marL="273050" lvl="0" indent="-273050" algn="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Fertility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and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sterility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  200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03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Hipnoz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285852" y="1714488"/>
            <a:ext cx="7411292" cy="451228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B</a:t>
            </a:r>
            <a:r>
              <a:rPr lang="tr-TR" dirty="0" smtClean="0"/>
              <a:t>ir sağlık uzmanı ya da araştırmacının (</a:t>
            </a:r>
            <a:r>
              <a:rPr lang="tr-TR" dirty="0" err="1" smtClean="0"/>
              <a:t>hipnotist</a:t>
            </a:r>
            <a:r>
              <a:rPr lang="tr-TR" dirty="0" smtClean="0"/>
              <a:t>),  isteyen, hasta ya da mağdur kişinin (hipnoz uygulanan kişi) o esnada duygular, algılar, düşünceler ya da davranış değişiklikleri yaşamasını telkin ettiği işlemdir.  </a:t>
            </a:r>
          </a:p>
          <a:p>
            <a:pPr marL="0" indent="0">
              <a:buNone/>
            </a:pPr>
            <a:r>
              <a:rPr lang="tr-TR" dirty="0" smtClean="0"/>
              <a:t>                                                                                                                               </a:t>
            </a:r>
            <a:r>
              <a:rPr lang="tr-TR" b="1" dirty="0" smtClean="0"/>
              <a:t>Amerikan Psikoloji Birliği'nin tanımı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8662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None/>
              <a:defRPr/>
            </a:pPr>
            <a:r>
              <a:rPr lang="tr-TR" b="1" dirty="0" err="1">
                <a:solidFill>
                  <a:prstClr val="black"/>
                </a:solidFill>
                <a:latin typeface="Times New Roman"/>
              </a:rPr>
              <a:t>Hipnosedasyon</a:t>
            </a:r>
            <a:r>
              <a:rPr lang="tr-TR" b="1" dirty="0">
                <a:solidFill>
                  <a:prstClr val="black"/>
                </a:solidFill>
                <a:latin typeface="Times New Roman"/>
              </a:rPr>
              <a:t> Altında </a:t>
            </a:r>
            <a:r>
              <a:rPr lang="tr-TR" b="1" dirty="0" err="1">
                <a:solidFill>
                  <a:prstClr val="black"/>
                </a:solidFill>
                <a:latin typeface="Times New Roman"/>
              </a:rPr>
              <a:t>Bilateral</a:t>
            </a:r>
            <a:r>
              <a:rPr lang="tr-TR" b="1" dirty="0">
                <a:solidFill>
                  <a:prstClr val="black"/>
                </a:solidFill>
                <a:latin typeface="Times New Roman"/>
              </a:rPr>
              <a:t> Boyun </a:t>
            </a:r>
            <a:r>
              <a:rPr lang="tr-TR" b="1" dirty="0" err="1">
                <a:solidFill>
                  <a:prstClr val="black"/>
                </a:solidFill>
                <a:latin typeface="Times New Roman"/>
              </a:rPr>
              <a:t>Eksplorasyonu</a:t>
            </a:r>
            <a:r>
              <a:rPr lang="tr-TR" b="1" dirty="0">
                <a:solidFill>
                  <a:prstClr val="black"/>
                </a:solidFill>
                <a:latin typeface="Times New Roman"/>
              </a:rPr>
              <a:t> </a:t>
            </a:r>
          </a:p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None/>
              <a:defRPr/>
            </a:pPr>
            <a:endParaRPr lang="tr-TR" sz="1200" b="1" dirty="0">
              <a:solidFill>
                <a:prstClr val="black"/>
              </a:solidFill>
              <a:latin typeface="Times New Roman"/>
            </a:endParaRPr>
          </a:p>
          <a:p>
            <a:pPr marL="274320" lvl="0" indent="-274320" algn="r">
              <a:spcBef>
                <a:spcPts val="600"/>
              </a:spcBef>
              <a:buClr>
                <a:srgbClr val="53548A"/>
              </a:buClr>
              <a:buSzPct val="70000"/>
              <a:buNone/>
              <a:defRPr/>
            </a:pPr>
            <a:r>
              <a:rPr lang="tr-TR" sz="2000" dirty="0">
                <a:solidFill>
                  <a:prstClr val="black"/>
                </a:solidFill>
                <a:latin typeface="Times New Roman"/>
              </a:rPr>
              <a:t>Sart </a:t>
            </a:r>
            <a:r>
              <a:rPr lang="tr-TR" sz="2000" dirty="0" err="1">
                <a:solidFill>
                  <a:prstClr val="black"/>
                </a:solidFill>
                <a:latin typeface="Times New Roman"/>
              </a:rPr>
              <a:t>Tilman</a:t>
            </a:r>
            <a:r>
              <a:rPr lang="tr-TR" sz="20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000" dirty="0" err="1">
                <a:solidFill>
                  <a:prstClr val="black"/>
                </a:solidFill>
                <a:latin typeface="Times New Roman"/>
              </a:rPr>
              <a:t>Unv</a:t>
            </a:r>
            <a:r>
              <a:rPr lang="tr-TR" sz="2000" dirty="0">
                <a:solidFill>
                  <a:prstClr val="black"/>
                </a:solidFill>
                <a:latin typeface="Times New Roman"/>
              </a:rPr>
              <a:t>. </a:t>
            </a:r>
            <a:r>
              <a:rPr lang="tr-TR" sz="2000" dirty="0" err="1">
                <a:solidFill>
                  <a:prstClr val="black"/>
                </a:solidFill>
                <a:latin typeface="Times New Roman"/>
              </a:rPr>
              <a:t>Hospital</a:t>
            </a:r>
            <a:r>
              <a:rPr lang="tr-TR" sz="2000" dirty="0">
                <a:solidFill>
                  <a:prstClr val="black"/>
                </a:solidFill>
                <a:latin typeface="Times New Roman"/>
              </a:rPr>
              <a:t>   Belçika.</a:t>
            </a:r>
          </a:p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  <a:defRPr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Ocak 1995-Aralık 1997 arasında  121 hastanın 31’de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hipnosedasyon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(22 kadın, 9 erkek)</a:t>
            </a:r>
          </a:p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  <a:defRPr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11-75 y arasında . 3 hasta 81y üstü</a:t>
            </a:r>
          </a:p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  <a:defRPr/>
            </a:pP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Premedikasyon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0.5 mg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zanax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</a:t>
            </a:r>
          </a:p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  <a:defRPr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Hipnoz öncesi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midazolam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ve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fentanyl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kullanılmış</a:t>
            </a:r>
            <a:endParaRPr lang="tr-TR" sz="2800" dirty="0">
              <a:solidFill>
                <a:prstClr val="black"/>
              </a:solidFill>
              <a:latin typeface="Times New Roman"/>
            </a:endParaRPr>
          </a:p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  <a:defRPr/>
            </a:pP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Eriksoniyen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hipnoz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uyg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  <a:defRPr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Opr. Süresi 55±17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dak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  <a:defRPr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5 hastada adenom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superior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mediyastende</a:t>
            </a:r>
            <a:endParaRPr lang="tr-TR" sz="2800" dirty="0">
              <a:solidFill>
                <a:prstClr val="black"/>
              </a:solidFill>
              <a:latin typeface="Times New Roman"/>
            </a:endParaRPr>
          </a:p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  <a:defRPr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5 hastada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transservikal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timektomi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yapılmış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71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85852" y="1428736"/>
            <a:ext cx="7358114" cy="4785395"/>
          </a:xfrm>
        </p:spPr>
        <p:txBody>
          <a:bodyPr>
            <a:normAutofit fontScale="92500" lnSpcReduction="10000"/>
          </a:bodyPr>
          <a:lstStyle/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b="1" dirty="0" err="1">
                <a:solidFill>
                  <a:prstClr val="black"/>
                </a:solidFill>
                <a:latin typeface="Times New Roman"/>
              </a:rPr>
              <a:t>Hipnosedasyon</a:t>
            </a:r>
            <a:r>
              <a:rPr lang="tr-TR" b="1" dirty="0">
                <a:solidFill>
                  <a:prstClr val="black"/>
                </a:solidFill>
                <a:latin typeface="Times New Roman"/>
              </a:rPr>
              <a:t> Altında </a:t>
            </a:r>
            <a:r>
              <a:rPr lang="tr-TR" b="1" dirty="0" err="1">
                <a:solidFill>
                  <a:prstClr val="black"/>
                </a:solidFill>
                <a:latin typeface="Times New Roman"/>
              </a:rPr>
              <a:t>Bilateral</a:t>
            </a:r>
            <a:r>
              <a:rPr lang="tr-TR" b="1" dirty="0">
                <a:solidFill>
                  <a:prstClr val="black"/>
                </a:solidFill>
                <a:latin typeface="Times New Roman"/>
              </a:rPr>
              <a:t> Boyun </a:t>
            </a:r>
            <a:r>
              <a:rPr lang="tr-TR" b="1" dirty="0" err="1" smtClean="0">
                <a:solidFill>
                  <a:prstClr val="black"/>
                </a:solidFill>
                <a:latin typeface="Times New Roman"/>
              </a:rPr>
              <a:t>Eksplorasyonu</a:t>
            </a:r>
            <a:endParaRPr lang="tr-TR" b="1" dirty="0">
              <a:solidFill>
                <a:prstClr val="black"/>
              </a:solidFill>
              <a:latin typeface="Times New Roman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Hastanede kalış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ortalaması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1.5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gün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Kas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gevşemesi genel anesteziyle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aynı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Kas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traksiyonunda rahatsızlık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yok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Ağrılı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manevralarda kalp hızı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stabil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İşe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dönmek; genel anestezi sonrası 4-6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hf</a:t>
            </a:r>
            <a:endParaRPr lang="tr-TR" sz="2800" dirty="0">
              <a:solidFill>
                <a:prstClr val="black"/>
              </a:solidFill>
              <a:latin typeface="Times New Roman"/>
            </a:endParaRP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                      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hipnosedasyon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sonrası 12±10 gün 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800" b="1" dirty="0">
                <a:solidFill>
                  <a:prstClr val="black"/>
                </a:solidFill>
                <a:latin typeface="Times New Roman"/>
              </a:rPr>
              <a:t>Hasta iyileşme süresinde ölçülebilir kısalma</a:t>
            </a:r>
            <a:r>
              <a:rPr lang="tr-TR" sz="2800" b="1" dirty="0" smtClean="0">
                <a:solidFill>
                  <a:prstClr val="black"/>
                </a:solidFill>
                <a:latin typeface="Times New Roman"/>
              </a:rPr>
              <a:t>.</a:t>
            </a:r>
            <a:r>
              <a:rPr lang="en-US" sz="2800" b="1" dirty="0">
                <a:solidFill>
                  <a:prstClr val="black"/>
                </a:solidFill>
                <a:latin typeface="Times New Roman"/>
              </a:rPr>
              <a:t> </a:t>
            </a:r>
            <a:endParaRPr lang="tr-TR" sz="2800" b="1" dirty="0" smtClean="0">
              <a:solidFill>
                <a:prstClr val="black"/>
              </a:solidFill>
              <a:latin typeface="Times New Roman"/>
            </a:endParaRP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800" b="1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b="1" dirty="0" smtClean="0">
                <a:solidFill>
                  <a:prstClr val="black"/>
                </a:solidFill>
                <a:latin typeface="Times New Roman"/>
              </a:rPr>
              <a:t>                              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</a:rPr>
              <a:t>Annals </a:t>
            </a:r>
            <a:r>
              <a:rPr lang="en-US" sz="2800" b="1" dirty="0">
                <a:solidFill>
                  <a:prstClr val="black"/>
                </a:solidFill>
                <a:latin typeface="Times New Roman"/>
              </a:rPr>
              <a:t>of Surgery 229(3): 401-8 </a:t>
            </a:r>
            <a:r>
              <a:rPr lang="tr-TR" sz="2800" b="1" dirty="0" smtClean="0">
                <a:solidFill>
                  <a:prstClr val="black"/>
                </a:solidFill>
                <a:latin typeface="Times New Roman"/>
              </a:rPr>
              <a:t>1999 </a:t>
            </a:r>
            <a:endParaRPr lang="tr-TR" sz="2800" b="1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49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600" dirty="0" smtClean="0"/>
              <a:t>         </a:t>
            </a:r>
            <a:r>
              <a:rPr lang="tr-TR" sz="2600" b="1" dirty="0" err="1" smtClean="0"/>
              <a:t>Tiroid</a:t>
            </a:r>
            <a:r>
              <a:rPr lang="tr-TR" sz="2600" b="1" dirty="0" smtClean="0"/>
              <a:t> </a:t>
            </a:r>
            <a:r>
              <a:rPr lang="tr-TR" sz="2600" b="1" dirty="0"/>
              <a:t>ve </a:t>
            </a:r>
            <a:r>
              <a:rPr lang="tr-TR" sz="2600" b="1" dirty="0" err="1"/>
              <a:t>Paratiroid</a:t>
            </a:r>
            <a:r>
              <a:rPr lang="tr-TR" sz="2600" b="1" dirty="0"/>
              <a:t> Cerrahisi için Hipnoz</a:t>
            </a:r>
          </a:p>
          <a:p>
            <a:pPr marL="0" indent="0">
              <a:buNone/>
            </a:pPr>
            <a:r>
              <a:rPr lang="tr-TR" sz="2600" dirty="0" smtClean="0"/>
              <a:t>                                                            </a:t>
            </a:r>
            <a:r>
              <a:rPr lang="tr-TR" sz="2600" dirty="0" err="1"/>
              <a:t>Meurisse</a:t>
            </a:r>
            <a:r>
              <a:rPr lang="tr-TR" sz="2600" dirty="0"/>
              <a:t> M. Belçika</a:t>
            </a:r>
          </a:p>
          <a:p>
            <a:r>
              <a:rPr lang="tr-TR" sz="2600" dirty="0"/>
              <a:t>1995-1998 arasında  1905 endokrin </a:t>
            </a:r>
            <a:r>
              <a:rPr lang="tr-TR" sz="2600" dirty="0" smtClean="0"/>
              <a:t> </a:t>
            </a:r>
            <a:r>
              <a:rPr lang="tr-TR" sz="2600" dirty="0"/>
              <a:t>cerrahi yapılmış.</a:t>
            </a:r>
          </a:p>
          <a:p>
            <a:r>
              <a:rPr lang="tr-TR" sz="2600" dirty="0"/>
              <a:t>296 </a:t>
            </a:r>
            <a:r>
              <a:rPr lang="tr-TR" sz="2600" dirty="0" err="1"/>
              <a:t>tiroidektomi</a:t>
            </a:r>
            <a:endParaRPr lang="tr-TR" sz="2600" dirty="0"/>
          </a:p>
          <a:p>
            <a:r>
              <a:rPr lang="tr-TR" sz="2600" dirty="0"/>
              <a:t>33 </a:t>
            </a:r>
            <a:r>
              <a:rPr lang="tr-TR" sz="2600" dirty="0" err="1"/>
              <a:t>hiperparatiroidektomi</a:t>
            </a:r>
            <a:r>
              <a:rPr lang="tr-TR" sz="2600" dirty="0"/>
              <a:t> için boyun </a:t>
            </a:r>
            <a:r>
              <a:rPr lang="tr-TR" sz="2600" dirty="0" err="1"/>
              <a:t>eksplorasyonu</a:t>
            </a:r>
            <a:endParaRPr lang="tr-TR" sz="2600" dirty="0"/>
          </a:p>
          <a:p>
            <a:r>
              <a:rPr lang="tr-TR" sz="2600" dirty="0"/>
              <a:t>Bu vakaların </a:t>
            </a:r>
            <a:r>
              <a:rPr lang="tr-TR" sz="2600" dirty="0" smtClean="0"/>
              <a:t>toplamında </a:t>
            </a:r>
            <a:r>
              <a:rPr lang="tr-TR" sz="2600" dirty="0"/>
              <a:t>3 olguda genel anesteziye geçilmiş.</a:t>
            </a:r>
          </a:p>
          <a:p>
            <a:endParaRPr lang="tr-TR" sz="2600" dirty="0"/>
          </a:p>
          <a:p>
            <a:r>
              <a:rPr lang="tr-TR" sz="2600" dirty="0" err="1"/>
              <a:t>Bull</a:t>
            </a:r>
            <a:r>
              <a:rPr lang="tr-TR" sz="2600" dirty="0"/>
              <a:t> </a:t>
            </a:r>
            <a:r>
              <a:rPr lang="tr-TR" sz="2600" dirty="0" err="1"/>
              <a:t>Mem</a:t>
            </a:r>
            <a:r>
              <a:rPr lang="tr-TR" sz="2600" dirty="0"/>
              <a:t>. </a:t>
            </a:r>
            <a:r>
              <a:rPr lang="tr-TR" sz="2600" dirty="0" err="1"/>
              <a:t>Acad</a:t>
            </a:r>
            <a:r>
              <a:rPr lang="tr-TR" sz="2600" dirty="0"/>
              <a:t> R. </a:t>
            </a:r>
            <a:r>
              <a:rPr lang="tr-TR" sz="2600" dirty="0" err="1"/>
              <a:t>Med</a:t>
            </a:r>
            <a:r>
              <a:rPr lang="tr-TR" sz="2600" dirty="0"/>
              <a:t>. </a:t>
            </a:r>
            <a:r>
              <a:rPr lang="tr-TR" sz="2600" dirty="0" err="1"/>
              <a:t>Belg</a:t>
            </a:r>
            <a:r>
              <a:rPr lang="tr-TR" sz="2600" dirty="0"/>
              <a:t>. 1999; 154(2): 142-50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459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tr-TR" sz="2800" b="1" dirty="0" err="1"/>
              <a:t>Tiroid</a:t>
            </a:r>
            <a:r>
              <a:rPr lang="tr-TR" sz="2800" b="1" dirty="0"/>
              <a:t> ve </a:t>
            </a:r>
            <a:r>
              <a:rPr lang="tr-TR" sz="2800" b="1" dirty="0" err="1"/>
              <a:t>Paratiroid</a:t>
            </a:r>
            <a:r>
              <a:rPr lang="tr-TR" sz="2800" b="1" dirty="0"/>
              <a:t> Cerrahisi için Hipnoz</a:t>
            </a:r>
          </a:p>
          <a:p>
            <a:r>
              <a:rPr lang="tr-TR" sz="2800" dirty="0" err="1"/>
              <a:t>Postop</a:t>
            </a:r>
            <a:r>
              <a:rPr lang="tr-TR" sz="2800" dirty="0"/>
              <a:t>. ağrı ve analjezik ihtiyacı  ↓↓↓</a:t>
            </a:r>
          </a:p>
          <a:p>
            <a:r>
              <a:rPr lang="tr-TR" sz="2800" dirty="0"/>
              <a:t>Hastanede kalış süresi  ↓</a:t>
            </a:r>
          </a:p>
          <a:p>
            <a:r>
              <a:rPr lang="tr-TR" sz="2800" dirty="0"/>
              <a:t>Sosyal ve profesyonel hayata dönüş süresi ↓↓</a:t>
            </a:r>
          </a:p>
          <a:p>
            <a:r>
              <a:rPr lang="tr-TR" sz="2800" dirty="0"/>
              <a:t>Tüm hastalar çok hoş bir deneyim olarak tanımlamışlar.</a:t>
            </a:r>
          </a:p>
          <a:p>
            <a:r>
              <a:rPr lang="tr-TR" sz="2800" b="1" dirty="0"/>
              <a:t>Sonuç olarak fizyolojik, psikolojik ve ekonomik olarak çok etkili bir tekniktir</a:t>
            </a:r>
            <a:r>
              <a:rPr lang="tr-TR" sz="2800" dirty="0"/>
              <a:t>. </a:t>
            </a:r>
          </a:p>
          <a:p>
            <a:pPr algn="r">
              <a:buFont typeface="Wingdings" pitchFamily="2" charset="2"/>
              <a:buNone/>
            </a:pPr>
            <a:r>
              <a:rPr lang="tr-TR" sz="2800" b="1" dirty="0" err="1"/>
              <a:t>Bull</a:t>
            </a:r>
            <a:r>
              <a:rPr lang="tr-TR" sz="2800" b="1" dirty="0"/>
              <a:t> </a:t>
            </a:r>
            <a:r>
              <a:rPr lang="tr-TR" sz="2800" b="1" dirty="0" err="1"/>
              <a:t>Mem</a:t>
            </a:r>
            <a:r>
              <a:rPr lang="tr-TR" sz="2800" b="1" dirty="0"/>
              <a:t>. </a:t>
            </a:r>
            <a:r>
              <a:rPr lang="tr-TR" sz="2800" b="1" dirty="0" err="1"/>
              <a:t>Acad</a:t>
            </a:r>
            <a:r>
              <a:rPr lang="tr-TR" sz="2800" b="1" dirty="0"/>
              <a:t> R. </a:t>
            </a:r>
            <a:r>
              <a:rPr lang="tr-TR" sz="2800" b="1" dirty="0" err="1"/>
              <a:t>Med</a:t>
            </a:r>
            <a:r>
              <a:rPr lang="tr-TR" sz="2800" b="1" dirty="0"/>
              <a:t>. </a:t>
            </a:r>
            <a:r>
              <a:rPr lang="tr-TR" sz="2800" b="1" dirty="0" err="1"/>
              <a:t>Belg</a:t>
            </a:r>
            <a:r>
              <a:rPr lang="tr-TR" sz="2800" b="1" dirty="0"/>
              <a:t>. 1999; 154(2): 142-50</a:t>
            </a:r>
          </a:p>
          <a:p>
            <a:pPr algn="r">
              <a:buFont typeface="Wingdings" pitchFamily="2" charset="2"/>
              <a:buNone/>
            </a:pP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2997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57290" y="1428736"/>
            <a:ext cx="7329510" cy="469742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</a:pPr>
            <a:r>
              <a:rPr lang="tr-TR" b="1" dirty="0"/>
              <a:t>Ortopedik El Cerrahisinde Hipnoz: Ağrı, </a:t>
            </a:r>
            <a:r>
              <a:rPr lang="tr-TR" b="1" dirty="0" err="1"/>
              <a:t>Postoperatif</a:t>
            </a:r>
            <a:r>
              <a:rPr lang="tr-TR" b="1" dirty="0"/>
              <a:t> iyileşme ve </a:t>
            </a:r>
            <a:r>
              <a:rPr lang="tr-TR" b="1" dirty="0" smtClean="0"/>
              <a:t>tedavide </a:t>
            </a:r>
            <a:r>
              <a:rPr lang="tr-TR" b="1" dirty="0"/>
              <a:t>konfor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                                                         </a:t>
            </a:r>
            <a:r>
              <a:rPr lang="tr-TR" dirty="0" smtClean="0"/>
              <a:t>            Miami </a:t>
            </a:r>
            <a:r>
              <a:rPr lang="tr-TR" dirty="0" err="1" smtClean="0"/>
              <a:t>University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sz="3600" dirty="0"/>
              <a:t>60 hasta </a:t>
            </a:r>
            <a:r>
              <a:rPr lang="tr-TR" sz="3600" dirty="0" smtClean="0"/>
              <a:t>kullanılmış.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Rutin </a:t>
            </a:r>
            <a:r>
              <a:rPr lang="tr-TR" dirty="0"/>
              <a:t>tedavi grubu ve hipnozla birlikte rutin </a:t>
            </a:r>
            <a:r>
              <a:rPr lang="tr-TR" dirty="0" smtClean="0"/>
              <a:t>tedavi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Hipnoz </a:t>
            </a:r>
            <a:r>
              <a:rPr lang="tr-TR" dirty="0"/>
              <a:t>grubunda </a:t>
            </a:r>
            <a:r>
              <a:rPr lang="tr-TR" b="1" dirty="0"/>
              <a:t>ağrı </a:t>
            </a:r>
            <a:r>
              <a:rPr lang="tr-TR" b="1" dirty="0" smtClean="0">
                <a:solidFill>
                  <a:srgbClr val="FF0000"/>
                </a:solidFill>
              </a:rPr>
              <a:t>↓↓↓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İyileşme </a:t>
            </a:r>
            <a:r>
              <a:rPr lang="tr-TR" b="1" dirty="0"/>
              <a:t>daha </a:t>
            </a:r>
            <a:r>
              <a:rPr lang="tr-TR" b="1" dirty="0" smtClean="0"/>
              <a:t>hızlı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Doktorları </a:t>
            </a:r>
            <a:r>
              <a:rPr lang="tr-TR" dirty="0"/>
              <a:t>hastaların daha iyi iyileştiğini </a:t>
            </a:r>
            <a:r>
              <a:rPr lang="tr-TR" dirty="0" smtClean="0"/>
              <a:t>söylemiş.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Komplikasyon </a:t>
            </a:r>
            <a:r>
              <a:rPr lang="tr-TR" b="1" dirty="0"/>
              <a:t>riski </a:t>
            </a:r>
            <a:r>
              <a:rPr lang="tr-TR" b="1" dirty="0" smtClean="0">
                <a:solidFill>
                  <a:srgbClr val="FF0000"/>
                </a:solidFill>
              </a:rPr>
              <a:t>↓↓↓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Hastanede </a:t>
            </a:r>
            <a:r>
              <a:rPr lang="tr-TR" b="1" dirty="0"/>
              <a:t>kalma süresi daha </a:t>
            </a:r>
            <a:r>
              <a:rPr lang="tr-TR" b="1" dirty="0">
                <a:solidFill>
                  <a:srgbClr val="FF0000"/>
                </a:solidFill>
              </a:rPr>
              <a:t>↓↓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                      </a:t>
            </a:r>
          </a:p>
          <a:p>
            <a:pPr>
              <a:buFont typeface="Wingdings" pitchFamily="2" charset="2"/>
              <a:buNone/>
            </a:pPr>
            <a:r>
              <a:rPr lang="tr-TR" sz="2400" b="1" dirty="0"/>
              <a:t>                                             </a:t>
            </a:r>
            <a:r>
              <a:rPr lang="tr-TR" sz="2400" b="1" dirty="0" err="1"/>
              <a:t>İnt</a:t>
            </a:r>
            <a:r>
              <a:rPr lang="tr-TR" sz="2400" b="1" dirty="0"/>
              <a:t>. J. </a:t>
            </a:r>
            <a:r>
              <a:rPr lang="tr-TR" sz="2400" b="1" dirty="0" err="1"/>
              <a:t>Clin</a:t>
            </a:r>
            <a:r>
              <a:rPr lang="tr-TR" sz="2400" b="1" dirty="0"/>
              <a:t>. </a:t>
            </a:r>
            <a:r>
              <a:rPr lang="tr-TR" sz="2400" b="1" dirty="0" err="1"/>
              <a:t>Exp</a:t>
            </a:r>
            <a:r>
              <a:rPr lang="tr-TR" sz="2400" b="1" dirty="0"/>
              <a:t>. </a:t>
            </a:r>
            <a:r>
              <a:rPr lang="tr-TR" sz="2400" b="1" dirty="0" err="1"/>
              <a:t>Hypn</a:t>
            </a:r>
            <a:r>
              <a:rPr lang="tr-TR" sz="2400" b="1" dirty="0"/>
              <a:t>. 1999 </a:t>
            </a:r>
            <a:r>
              <a:rPr lang="tr-TR" sz="2400" b="1" dirty="0" err="1"/>
              <a:t>Apr</a:t>
            </a:r>
            <a:r>
              <a:rPr lang="tr-TR" sz="2400" b="1" dirty="0"/>
              <a:t>. 47(2)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0769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tr-TR" b="1" dirty="0" err="1" smtClean="0"/>
              <a:t>Rejyonel</a:t>
            </a:r>
            <a:r>
              <a:rPr lang="tr-TR" b="1" dirty="0" smtClean="0"/>
              <a:t> </a:t>
            </a:r>
            <a:r>
              <a:rPr lang="tr-TR" b="1" dirty="0"/>
              <a:t>Anestezi Altında yapılan Cerrahiler  İçin </a:t>
            </a:r>
            <a:r>
              <a:rPr lang="tr-TR" b="1" dirty="0" err="1"/>
              <a:t>Sedasyon</a:t>
            </a:r>
            <a:r>
              <a:rPr lang="tr-TR" b="1" dirty="0"/>
              <a:t> Yerine Hipnozun Kullanımı</a:t>
            </a:r>
          </a:p>
          <a:p>
            <a:pPr algn="r">
              <a:buFont typeface="Wingdings" pitchFamily="2" charset="2"/>
              <a:buNone/>
            </a:pPr>
            <a:r>
              <a:rPr lang="tr-TR" sz="2400" dirty="0"/>
              <a:t>                                               </a:t>
            </a:r>
            <a:r>
              <a:rPr lang="tr-TR" sz="2400" dirty="0" err="1"/>
              <a:t>İowa</a:t>
            </a:r>
            <a:r>
              <a:rPr lang="tr-TR" sz="2400" dirty="0"/>
              <a:t> </a:t>
            </a:r>
            <a:r>
              <a:rPr lang="tr-TR" sz="2400" dirty="0" err="1"/>
              <a:t>Unv</a:t>
            </a:r>
            <a:r>
              <a:rPr lang="tr-TR" sz="2400" dirty="0"/>
              <a:t>. Anestezi Departmanı                       </a:t>
            </a:r>
            <a:r>
              <a:rPr lang="tr-TR" sz="2400" dirty="0" err="1"/>
              <a:t>Sebastian</a:t>
            </a:r>
            <a:r>
              <a:rPr lang="tr-TR" sz="2400" dirty="0"/>
              <a:t> </a:t>
            </a:r>
            <a:r>
              <a:rPr lang="tr-TR" sz="2400" dirty="0" err="1"/>
              <a:t>Shülz</a:t>
            </a:r>
            <a:r>
              <a:rPr lang="tr-TR" sz="2400" dirty="0"/>
              <a:t> </a:t>
            </a:r>
            <a:r>
              <a:rPr lang="tr-TR" sz="2400" dirty="0" err="1"/>
              <a:t>Stübner</a:t>
            </a:r>
            <a:r>
              <a:rPr lang="tr-TR" sz="2400" dirty="0"/>
              <a:t> MD.                                           </a:t>
            </a:r>
          </a:p>
          <a:p>
            <a:r>
              <a:rPr lang="tr-TR" dirty="0"/>
              <a:t>48 hasta (18-64 yaş) 20 ♀ ve 28 ♂</a:t>
            </a:r>
          </a:p>
          <a:p>
            <a:r>
              <a:rPr lang="tr-TR" dirty="0"/>
              <a:t>36 hasta </a:t>
            </a:r>
            <a:r>
              <a:rPr lang="tr-TR" dirty="0" err="1"/>
              <a:t>elektif</a:t>
            </a:r>
            <a:r>
              <a:rPr lang="tr-TR" dirty="0"/>
              <a:t> , 12 hasta acil,</a:t>
            </a:r>
          </a:p>
          <a:p>
            <a:r>
              <a:rPr lang="tr-TR" dirty="0"/>
              <a:t>Operasyon </a:t>
            </a:r>
            <a:r>
              <a:rPr lang="tr-TR" dirty="0" smtClean="0"/>
              <a:t>süresi ortalama  </a:t>
            </a:r>
            <a:r>
              <a:rPr lang="tr-TR" dirty="0"/>
              <a:t>48 </a:t>
            </a:r>
            <a:r>
              <a:rPr lang="tr-TR" dirty="0" err="1" smtClean="0"/>
              <a:t>dk</a:t>
            </a:r>
            <a:r>
              <a:rPr lang="tr-TR" dirty="0" smtClean="0"/>
              <a:t>  </a:t>
            </a:r>
            <a:r>
              <a:rPr lang="tr-TR" dirty="0"/>
              <a:t>Ve en uzun 186 </a:t>
            </a:r>
            <a:r>
              <a:rPr lang="tr-TR" dirty="0" smtClean="0"/>
              <a:t>dk</a:t>
            </a:r>
            <a:r>
              <a:rPr lang="tr-TR" dirty="0"/>
              <a:t>.</a:t>
            </a:r>
          </a:p>
          <a:p>
            <a:r>
              <a:rPr lang="tr-TR" dirty="0"/>
              <a:t> Hastaların % 64’ü 2 </a:t>
            </a:r>
            <a:r>
              <a:rPr lang="tr-TR" dirty="0" err="1" smtClean="0"/>
              <a:t>dk</a:t>
            </a:r>
            <a:r>
              <a:rPr lang="tr-TR" dirty="0" smtClean="0"/>
              <a:t> </a:t>
            </a:r>
            <a:r>
              <a:rPr lang="tr-TR" dirty="0"/>
              <a:t>hipnoz indüksiyonu</a:t>
            </a:r>
          </a:p>
          <a:p>
            <a:pPr>
              <a:buFont typeface="Wingdings" pitchFamily="2" charset="2"/>
              <a:buNone/>
            </a:pPr>
            <a:r>
              <a:rPr lang="tr-TR"/>
              <a:t>                      </a:t>
            </a:r>
            <a:r>
              <a:rPr lang="tr-TR" smtClean="0"/>
              <a:t>  % </a:t>
            </a:r>
            <a:r>
              <a:rPr lang="tr-TR" dirty="0"/>
              <a:t>13’ü 4 </a:t>
            </a:r>
            <a:r>
              <a:rPr lang="tr-TR" dirty="0" err="1" smtClean="0"/>
              <a:t>dk</a:t>
            </a:r>
            <a:r>
              <a:rPr lang="tr-TR" dirty="0" smtClean="0"/>
              <a:t> </a:t>
            </a:r>
            <a:r>
              <a:rPr lang="tr-TR" dirty="0"/>
              <a:t>hipnoz indüksiyonu</a:t>
            </a:r>
          </a:p>
          <a:p>
            <a:r>
              <a:rPr lang="tr-TR" dirty="0"/>
              <a:t> </a:t>
            </a:r>
            <a:r>
              <a:rPr lang="tr-TR" dirty="0" err="1"/>
              <a:t>Elektif</a:t>
            </a:r>
            <a:r>
              <a:rPr lang="tr-TR" dirty="0"/>
              <a:t> vakalarda oldukça başarılı</a:t>
            </a:r>
          </a:p>
          <a:p>
            <a:r>
              <a:rPr lang="tr-TR" dirty="0"/>
              <a:t>Acil vakalarda ise 2 hastada başarılı olmuş.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307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b="1" dirty="0">
                <a:solidFill>
                  <a:prstClr val="black"/>
                </a:solidFill>
                <a:latin typeface="Times New Roman"/>
              </a:rPr>
              <a:t>Mekanik </a:t>
            </a:r>
            <a:r>
              <a:rPr lang="tr-TR" b="1" dirty="0" err="1">
                <a:solidFill>
                  <a:prstClr val="black"/>
                </a:solidFill>
                <a:latin typeface="Times New Roman"/>
              </a:rPr>
              <a:t>Ventilasyondan</a:t>
            </a:r>
            <a:r>
              <a:rPr lang="tr-TR" b="1" dirty="0">
                <a:solidFill>
                  <a:prstClr val="black"/>
                </a:solidFill>
                <a:latin typeface="Times New Roman"/>
              </a:rPr>
              <a:t> Ayrılmada Hipnozun Kullanımının Başarısı</a:t>
            </a:r>
          </a:p>
          <a:p>
            <a:pPr marL="273050" lvl="0" indent="-273050" algn="r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000" dirty="0" err="1">
                <a:solidFill>
                  <a:prstClr val="black"/>
                </a:solidFill>
                <a:latin typeface="Times New Roman"/>
              </a:rPr>
              <a:t>Geneva</a:t>
            </a:r>
            <a:r>
              <a:rPr lang="tr-TR" sz="20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000" dirty="0" err="1">
                <a:solidFill>
                  <a:prstClr val="black"/>
                </a:solidFill>
                <a:latin typeface="Times New Roman"/>
              </a:rPr>
              <a:t>Ünv</a:t>
            </a:r>
            <a:r>
              <a:rPr lang="tr-TR" sz="2000" dirty="0">
                <a:solidFill>
                  <a:prstClr val="black"/>
                </a:solidFill>
                <a:latin typeface="Times New Roman"/>
              </a:rPr>
              <a:t>. </a:t>
            </a:r>
            <a:r>
              <a:rPr lang="tr-TR" sz="2000" dirty="0" err="1">
                <a:solidFill>
                  <a:prstClr val="black"/>
                </a:solidFill>
                <a:latin typeface="Times New Roman"/>
              </a:rPr>
              <a:t>Hosp</a:t>
            </a:r>
            <a:r>
              <a:rPr lang="tr-TR" sz="2000" dirty="0">
                <a:solidFill>
                  <a:prstClr val="black"/>
                </a:solidFill>
                <a:latin typeface="Times New Roman"/>
              </a:rPr>
              <a:t>. İsviçre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46 yaş erkek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Pulm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. tüberküloz, ağır sigara içici,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alkolik,İnvaziv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aspergilloz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,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iskemik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kalp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hast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. Sağ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pnömektomi</a:t>
            </a:r>
            <a:endParaRPr lang="tr-TR" sz="2800" dirty="0">
              <a:solidFill>
                <a:prstClr val="black"/>
              </a:solidFill>
              <a:latin typeface="Times New Roman"/>
            </a:endParaRP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77 gün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trakeostomili</a:t>
            </a:r>
            <a:endParaRPr lang="tr-TR" sz="2800" dirty="0">
              <a:solidFill>
                <a:prstClr val="black"/>
              </a:solidFill>
              <a:latin typeface="Times New Roman"/>
            </a:endParaRP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r>
              <a:rPr lang="tr-TR" sz="2800" dirty="0">
                <a:solidFill>
                  <a:prstClr val="black"/>
                </a:solidFill>
                <a:latin typeface="Times New Roman"/>
              </a:rPr>
              <a:t>Hipnoz göz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fiksasyonu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,gevşeme, hafiflik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r>
              <a:rPr lang="tr-TR" sz="2800" b="1" dirty="0">
                <a:solidFill>
                  <a:prstClr val="black"/>
                </a:solidFill>
                <a:latin typeface="Times New Roman"/>
              </a:rPr>
              <a:t>İlk gün </a:t>
            </a:r>
            <a:r>
              <a:rPr lang="tr-TR" sz="2800" b="1" dirty="0" err="1">
                <a:solidFill>
                  <a:prstClr val="black"/>
                </a:solidFill>
                <a:latin typeface="Times New Roman"/>
              </a:rPr>
              <a:t>ventilasyondan</a:t>
            </a:r>
            <a:r>
              <a:rPr lang="tr-TR" sz="2800" b="1" dirty="0">
                <a:solidFill>
                  <a:prstClr val="black"/>
                </a:solidFill>
                <a:latin typeface="Times New Roman"/>
              </a:rPr>
              <a:t> ayrılmış.</a:t>
            </a:r>
          </a:p>
          <a:p>
            <a:pPr marL="273050" lvl="0" indent="-273050" algn="r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endParaRPr lang="tr-TR" sz="2000" b="1" dirty="0">
              <a:solidFill>
                <a:prstClr val="black"/>
              </a:solidFill>
              <a:latin typeface="Times New Roman"/>
            </a:endParaRPr>
          </a:p>
          <a:p>
            <a:pPr marL="273050" lvl="0" indent="-273050" algn="r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000" b="1" dirty="0" err="1">
                <a:solidFill>
                  <a:prstClr val="black"/>
                </a:solidFill>
                <a:latin typeface="Times New Roman"/>
              </a:rPr>
              <a:t>Anesthesiology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  </a:t>
            </a:r>
            <a:r>
              <a:rPr lang="tr-TR" sz="2000" b="1" dirty="0" smtClean="0">
                <a:solidFill>
                  <a:prstClr val="black"/>
                </a:solidFill>
                <a:latin typeface="Times New Roman"/>
              </a:rPr>
              <a:t>Mart </a:t>
            </a:r>
            <a:r>
              <a:rPr lang="tr-TR" sz="2000" b="1" dirty="0">
                <a:solidFill>
                  <a:prstClr val="black"/>
                </a:solidFill>
                <a:latin typeface="Times New Roman"/>
              </a:rPr>
              <a:t>2000 ; 92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261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b="1" dirty="0" smtClean="0"/>
              <a:t>Endoskopide </a:t>
            </a:r>
            <a:r>
              <a:rPr lang="tr-TR" b="1" dirty="0"/>
              <a:t>Klinik Hipnozun Etkisi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28 </a:t>
            </a:r>
            <a:r>
              <a:rPr lang="tr-TR" dirty="0"/>
              <a:t>hasta ( 20-67 yaş)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6 gastroskopi, 22 </a:t>
            </a:r>
            <a:r>
              <a:rPr lang="tr-TR" dirty="0" err="1"/>
              <a:t>kolonoskopi</a:t>
            </a:r>
            <a:r>
              <a:rPr lang="tr-TR" dirty="0"/>
              <a:t>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Daha </a:t>
            </a:r>
            <a:r>
              <a:rPr lang="tr-TR" dirty="0"/>
              <a:t>önce işlemi </a:t>
            </a:r>
            <a:r>
              <a:rPr lang="tr-TR" dirty="0" err="1"/>
              <a:t>tolere</a:t>
            </a:r>
            <a:r>
              <a:rPr lang="tr-TR" dirty="0"/>
              <a:t> </a:t>
            </a:r>
            <a:r>
              <a:rPr lang="tr-TR" dirty="0" smtClean="0"/>
              <a:t>edememişler.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Gastroskopi başarılı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Kolonoskopide</a:t>
            </a:r>
            <a:r>
              <a:rPr lang="tr-TR" dirty="0" smtClean="0"/>
              <a:t> </a:t>
            </a:r>
            <a:r>
              <a:rPr lang="tr-TR" dirty="0"/>
              <a:t>19 hasta tamamlamış, 1 hasta </a:t>
            </a:r>
            <a:r>
              <a:rPr lang="tr-TR" dirty="0" err="1"/>
              <a:t>tolere</a:t>
            </a:r>
            <a:r>
              <a:rPr lang="tr-TR" dirty="0"/>
              <a:t> edememiş. % 85 başarı. </a:t>
            </a:r>
          </a:p>
          <a:p>
            <a:pPr marL="0" indent="0">
              <a:buNone/>
            </a:pPr>
            <a:r>
              <a:rPr lang="tr-TR" dirty="0" smtClean="0"/>
              <a:t>                   Am</a:t>
            </a:r>
            <a:r>
              <a:rPr lang="tr-TR" dirty="0"/>
              <a:t>. J. </a:t>
            </a:r>
            <a:r>
              <a:rPr lang="tr-TR" dirty="0" err="1"/>
              <a:t>Clin</a:t>
            </a:r>
            <a:r>
              <a:rPr lang="tr-TR" dirty="0"/>
              <a:t>. Hypn:2010 </a:t>
            </a:r>
            <a:r>
              <a:rPr lang="tr-TR" dirty="0" err="1"/>
              <a:t>Oct</a:t>
            </a:r>
            <a:r>
              <a:rPr lang="tr-TR" dirty="0"/>
              <a:t>; 53(2) 101-7 </a:t>
            </a:r>
          </a:p>
        </p:txBody>
      </p:sp>
    </p:spTree>
    <p:extLst>
      <p:ext uri="{BB962C8B-B14F-4D97-AF65-F5344CB8AC3E}">
        <p14:creationId xmlns="" xmlns:p14="http://schemas.microsoft.com/office/powerpoint/2010/main" val="12074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1604" y="908720"/>
            <a:ext cx="7115196" cy="5217443"/>
          </a:xfrm>
        </p:spPr>
        <p:txBody>
          <a:bodyPr>
            <a:normAutofit fontScale="92500" lnSpcReduction="20000"/>
          </a:bodyPr>
          <a:lstStyle/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b="1" dirty="0">
                <a:solidFill>
                  <a:prstClr val="black"/>
                </a:solidFill>
                <a:latin typeface="Times New Roman"/>
              </a:rPr>
              <a:t>Oral ve </a:t>
            </a:r>
            <a:r>
              <a:rPr lang="tr-TR" b="1" dirty="0" err="1">
                <a:solidFill>
                  <a:prstClr val="black"/>
                </a:solidFill>
                <a:latin typeface="Times New Roman"/>
              </a:rPr>
              <a:t>Maksillofasial</a:t>
            </a:r>
            <a:r>
              <a:rPr lang="tr-TR" b="1" dirty="0">
                <a:solidFill>
                  <a:prstClr val="black"/>
                </a:solidFill>
                <a:latin typeface="Times New Roman"/>
              </a:rPr>
              <a:t> Cerrahi İçin Teyp Kayıtlı Hipnoz Klinik Deneyimler</a:t>
            </a:r>
          </a:p>
          <a:p>
            <a:pPr marL="273050" lvl="0" indent="-273050" algn="r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000" dirty="0" err="1">
                <a:solidFill>
                  <a:prstClr val="black"/>
                </a:solidFill>
                <a:latin typeface="Times New Roman"/>
              </a:rPr>
              <a:t>Hermes</a:t>
            </a:r>
            <a:r>
              <a:rPr lang="tr-TR" sz="2000" dirty="0">
                <a:solidFill>
                  <a:prstClr val="black"/>
                </a:solidFill>
                <a:latin typeface="Times New Roman"/>
              </a:rPr>
              <a:t> D. </a:t>
            </a:r>
            <a:r>
              <a:rPr lang="tr-TR" sz="2000" dirty="0" err="1">
                <a:solidFill>
                  <a:prstClr val="black"/>
                </a:solidFill>
                <a:latin typeface="Times New Roman"/>
              </a:rPr>
              <a:t>Truebger</a:t>
            </a:r>
            <a:r>
              <a:rPr lang="tr-TR" sz="2000" dirty="0">
                <a:solidFill>
                  <a:prstClr val="black"/>
                </a:solidFill>
                <a:latin typeface="Times New Roman"/>
              </a:rPr>
              <a:t> D.   Almanya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Maksillofasiyal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bölümde 1 yılda 209 hastanın 174 de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kullanılmış.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Teknik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: Lokal anestezi ve medikal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hipnoz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13-87 yaş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Oral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, plastik ve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rekonstrüktif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, onkoloji, septik ve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travmatik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vakalar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yapılmış.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Ø"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Hasta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ve cerrah için </a:t>
            </a:r>
            <a:r>
              <a:rPr lang="tr-TR" sz="2800" b="1" dirty="0">
                <a:solidFill>
                  <a:prstClr val="black"/>
                </a:solidFill>
                <a:latin typeface="Times New Roman"/>
              </a:rPr>
              <a:t>%93’e oldukça başarılı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olduğu sonucuna varılmış. </a:t>
            </a:r>
            <a:endParaRPr lang="tr-TR" sz="2800" dirty="0" smtClean="0">
              <a:solidFill>
                <a:prstClr val="black"/>
              </a:solidFill>
              <a:latin typeface="Times New Roman"/>
            </a:endParaRPr>
          </a:p>
          <a:p>
            <a:pPr marL="0" lvl="0" indent="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                J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.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Craniomaxillofac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.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Surg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. 2005 Apr;33(2):123-9 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"/>
            </a:pPr>
            <a:endParaRPr lang="tr-TR" sz="2800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94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Türkiye’deki Başlıca Hipnoz Dernekleri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tr-TR" dirty="0" smtClean="0"/>
              <a:t>Türkiye Psikiyatri Derneği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Hipnoz Derneği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Psikoterapi Enstitüsü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Bilimsel Hipnoz Akademisi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Ankara Tıbbi Hipnoz Derneği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Tıbbi Hipnoz Derneği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Klinik ve Uygulamalı Hipnoz Derneği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765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Hipnoterapi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34" y="1557358"/>
            <a:ext cx="7572428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</a:t>
            </a:r>
            <a:r>
              <a:rPr lang="tr-TR" sz="4400" dirty="0" err="1" smtClean="0"/>
              <a:t>Hypnosis</a:t>
            </a:r>
            <a:r>
              <a:rPr lang="tr-TR" sz="4400" dirty="0" smtClean="0"/>
              <a:t> = Uyku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                         +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            </a:t>
            </a:r>
            <a:r>
              <a:rPr lang="tr-TR" sz="4400" dirty="0" err="1" smtClean="0"/>
              <a:t>Therapy</a:t>
            </a:r>
            <a:r>
              <a:rPr lang="tr-TR" sz="4400" dirty="0" smtClean="0"/>
              <a:t>   = Tedavi</a:t>
            </a:r>
            <a:endParaRPr lang="tr-TR" sz="4400" dirty="0"/>
          </a:p>
        </p:txBody>
      </p:sp>
    </p:spTree>
    <p:extLst>
      <p:ext uri="{BB962C8B-B14F-4D97-AF65-F5344CB8AC3E}">
        <p14:creationId xmlns="" xmlns:p14="http://schemas.microsoft.com/office/powerpoint/2010/main" val="12084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Dünyadaki Başlıca Hipnoz Dernekleri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Council</a:t>
            </a:r>
            <a:r>
              <a:rPr lang="tr-TR" dirty="0"/>
              <a:t> of </a:t>
            </a:r>
            <a:r>
              <a:rPr lang="tr-TR" dirty="0" err="1" smtClean="0"/>
              <a:t>Psychotherapists</a:t>
            </a:r>
            <a:endParaRPr lang="tr-TR" dirty="0"/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/>
              <a:t>General </a:t>
            </a:r>
            <a:r>
              <a:rPr lang="tr-TR" dirty="0" err="1"/>
              <a:t>Hypnotherapy</a:t>
            </a:r>
            <a:r>
              <a:rPr lang="tr-TR" dirty="0"/>
              <a:t> </a:t>
            </a:r>
            <a:r>
              <a:rPr lang="tr-TR" dirty="0" err="1" smtClean="0"/>
              <a:t>Register</a:t>
            </a:r>
            <a:endParaRPr lang="tr-TR" dirty="0"/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Hypnotherapy</a:t>
            </a:r>
            <a:r>
              <a:rPr lang="tr-TR" dirty="0"/>
              <a:t> </a:t>
            </a:r>
            <a:r>
              <a:rPr lang="tr-TR" dirty="0" err="1" smtClean="0"/>
              <a:t>Association</a:t>
            </a:r>
            <a:endParaRPr lang="tr-TR" dirty="0"/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Association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Contemporary</a:t>
            </a:r>
            <a:r>
              <a:rPr lang="tr-TR" dirty="0"/>
              <a:t> </a:t>
            </a:r>
            <a:r>
              <a:rPr lang="tr-TR" dirty="0" err="1"/>
              <a:t>Hypnotherapy</a:t>
            </a:r>
            <a:r>
              <a:rPr lang="tr-TR" dirty="0"/>
              <a:t>, </a:t>
            </a:r>
            <a:r>
              <a:rPr lang="tr-TR" dirty="0" err="1"/>
              <a:t>Psychotherapy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Counselling</a:t>
            </a:r>
            <a:endParaRPr lang="tr-TR" dirty="0"/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Hypnotherapist</a:t>
            </a:r>
            <a:r>
              <a:rPr lang="tr-TR" dirty="0" smtClean="0"/>
              <a:t> </a:t>
            </a:r>
            <a:r>
              <a:rPr lang="tr-TR" dirty="0" err="1" smtClean="0"/>
              <a:t>Register.Com</a:t>
            </a:r>
            <a:endParaRPr lang="tr-TR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The American Society of Clinical Hypnosis </a:t>
            </a:r>
            <a:endParaRPr lang="tr-TR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The General Hypnotherapy Standards </a:t>
            </a:r>
            <a:r>
              <a:rPr lang="en-US" dirty="0" smtClean="0"/>
              <a:t>Council</a:t>
            </a:r>
            <a:endParaRPr lang="tr-TR" dirty="0" smtClean="0"/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 of Professional </a:t>
            </a:r>
            <a:r>
              <a:rPr lang="tr-TR" dirty="0" err="1" smtClean="0"/>
              <a:t>Hypnotherapists</a:t>
            </a:r>
            <a:endParaRPr lang="tr-TR" dirty="0" smtClean="0"/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Australian</a:t>
            </a:r>
            <a:r>
              <a:rPr lang="tr-TR" dirty="0" smtClean="0"/>
              <a:t> </a:t>
            </a:r>
            <a:r>
              <a:rPr lang="tr-TR" dirty="0" err="1" smtClean="0"/>
              <a:t>Hypnotherapy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endParaRPr lang="tr-TR" dirty="0" smtClean="0"/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British </a:t>
            </a:r>
            <a:r>
              <a:rPr lang="tr-TR" dirty="0" err="1" smtClean="0"/>
              <a:t>Society</a:t>
            </a:r>
            <a:r>
              <a:rPr lang="tr-TR" dirty="0" smtClean="0"/>
              <a:t> of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Hypnosis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6663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Hipnoz dünyanın pek çok ülkesinde uygulanmakta olup 1958’den beri Amerika</a:t>
            </a:r>
            <a:r>
              <a:rPr lang="tr-TR" dirty="0"/>
              <a:t> </a:t>
            </a:r>
            <a:r>
              <a:rPr lang="tr-TR" dirty="0" smtClean="0"/>
              <a:t>ve İngiltere’de </a:t>
            </a:r>
            <a:r>
              <a:rPr lang="tr-TR" dirty="0" err="1" smtClean="0"/>
              <a:t>terapötik</a:t>
            </a:r>
            <a:r>
              <a:rPr lang="tr-TR" dirty="0" smtClean="0"/>
              <a:t> bir araç olarak kabul edilmektedir. Bu nedenle Amerika, İngiltere ve Fransa gibi bazı ülkelerde bazı sigortalar tarafından PSA , HSA vb. geri ödemesi yapılmaktadır.</a:t>
            </a:r>
          </a:p>
          <a:p>
            <a:r>
              <a:rPr lang="tr-TR" dirty="0" err="1" smtClean="0"/>
              <a:t>Hipnoterapi</a:t>
            </a:r>
            <a:r>
              <a:rPr lang="tr-TR" dirty="0" smtClean="0"/>
              <a:t> doktorlar, diş hekimleri ve </a:t>
            </a:r>
            <a:r>
              <a:rPr lang="tr-TR" dirty="0" err="1" smtClean="0"/>
              <a:t>hipnoterapistler</a:t>
            </a:r>
            <a:r>
              <a:rPr lang="tr-TR" dirty="0" smtClean="0"/>
              <a:t> tarafından uygulanmaktadır.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836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Hipnoterapi</a:t>
            </a:r>
            <a:r>
              <a:rPr lang="tr-TR" dirty="0" smtClean="0"/>
              <a:t> Eğitimi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Eğitim genellikle dernekler tarafından verilen kurslar şeklindedir.</a:t>
            </a:r>
          </a:p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Hypnotherapy</a:t>
            </a:r>
            <a:r>
              <a:rPr lang="tr-TR" sz="2800" dirty="0" smtClean="0"/>
              <a:t> </a:t>
            </a:r>
            <a:r>
              <a:rPr lang="tr-TR" sz="2800" dirty="0" err="1" smtClean="0"/>
              <a:t>Regulatory</a:t>
            </a:r>
            <a:r>
              <a:rPr lang="tr-TR" sz="2800" dirty="0" smtClean="0"/>
              <a:t> Forum’un eğitim müfredat önerisine göre 120 saat bir eğitmen gözetiminde toplam 450 saatlik bir eğitim uygundur.</a:t>
            </a:r>
          </a:p>
          <a:p>
            <a:r>
              <a:rPr lang="tr-TR" sz="2800" dirty="0" smtClean="0"/>
              <a:t>Eğitim ve çalışma standartları, iş etiği genellikle bu dernekler tarafından belirlenmektedir.</a:t>
            </a:r>
          </a:p>
          <a:p>
            <a:r>
              <a:rPr lang="tr-TR" sz="2800" dirty="0" smtClean="0"/>
              <a:t>Sertifikasyonu  yapan dernek standart dışı çalışma durumunda gereğinde sertifikayı iptal edebilmektedir.</a:t>
            </a:r>
          </a:p>
        </p:txBody>
      </p:sp>
    </p:spTree>
    <p:extLst>
      <p:ext uri="{BB962C8B-B14F-4D97-AF65-F5344CB8AC3E}">
        <p14:creationId xmlns="" xmlns:p14="http://schemas.microsoft.com/office/powerpoint/2010/main" val="37794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Tıbbi girişimler için hipnozun kullanımı çok köklü bir gelenektir.</a:t>
            </a:r>
          </a:p>
          <a:p>
            <a:r>
              <a:rPr lang="tr-TR" dirty="0"/>
              <a:t>18. yy Franz </a:t>
            </a:r>
            <a:r>
              <a:rPr lang="tr-TR" dirty="0" err="1"/>
              <a:t>Anton</a:t>
            </a:r>
            <a:r>
              <a:rPr lang="tr-TR" dirty="0"/>
              <a:t> </a:t>
            </a:r>
            <a:r>
              <a:rPr lang="tr-TR" dirty="0" err="1"/>
              <a:t>Mesmer</a:t>
            </a:r>
            <a:r>
              <a:rPr lang="tr-TR" dirty="0"/>
              <a:t> </a:t>
            </a:r>
            <a:r>
              <a:rPr lang="tr-TR" dirty="0" err="1"/>
              <a:t>hipnotik</a:t>
            </a:r>
            <a:r>
              <a:rPr lang="tr-TR" dirty="0"/>
              <a:t> fenomenin tıbbi kullanımı </a:t>
            </a:r>
            <a:r>
              <a:rPr lang="tr-TR" dirty="0" smtClean="0"/>
              <a:t>tanımlamıştır.</a:t>
            </a:r>
            <a:endParaRPr lang="tr-TR" dirty="0"/>
          </a:p>
          <a:p>
            <a:r>
              <a:rPr lang="tr-TR" dirty="0"/>
              <a:t>1830 ‘</a:t>
            </a:r>
            <a:r>
              <a:rPr lang="tr-TR" dirty="0" err="1"/>
              <a:t>larda</a:t>
            </a:r>
            <a:r>
              <a:rPr lang="tr-TR" dirty="0"/>
              <a:t> Jules </a:t>
            </a:r>
            <a:r>
              <a:rPr lang="tr-TR" dirty="0" err="1"/>
              <a:t>Cloquet</a:t>
            </a:r>
            <a:r>
              <a:rPr lang="tr-TR" dirty="0"/>
              <a:t> (</a:t>
            </a:r>
            <a:r>
              <a:rPr lang="tr-TR" dirty="0" err="1"/>
              <a:t>mastektomi</a:t>
            </a:r>
            <a:r>
              <a:rPr lang="tr-TR" dirty="0"/>
              <a:t>), John </a:t>
            </a:r>
            <a:r>
              <a:rPr lang="tr-TR" dirty="0" err="1"/>
              <a:t>Elliotson</a:t>
            </a:r>
            <a:r>
              <a:rPr lang="tr-TR" dirty="0"/>
              <a:t> (majör cerrahi girişimler) </a:t>
            </a:r>
            <a:r>
              <a:rPr lang="tr-TR" dirty="0" smtClean="0"/>
              <a:t>gerçekleştirmiştir.</a:t>
            </a:r>
            <a:endParaRPr lang="tr-TR" dirty="0"/>
          </a:p>
          <a:p>
            <a:r>
              <a:rPr lang="tr-TR" dirty="0"/>
              <a:t>İskoç Hekim James </a:t>
            </a:r>
            <a:r>
              <a:rPr lang="tr-TR" dirty="0" err="1"/>
              <a:t>Esdaile</a:t>
            </a:r>
            <a:r>
              <a:rPr lang="tr-TR" dirty="0"/>
              <a:t> tarafından ( 1845-1851) </a:t>
            </a:r>
            <a:r>
              <a:rPr lang="tr-TR" dirty="0" smtClean="0"/>
              <a:t>yaklaşık </a:t>
            </a:r>
            <a:r>
              <a:rPr lang="tr-TR" dirty="0"/>
              <a:t>300 hastada </a:t>
            </a:r>
            <a:r>
              <a:rPr lang="tr-TR" dirty="0" smtClean="0"/>
              <a:t>hipnoz  altında </a:t>
            </a:r>
            <a:r>
              <a:rPr lang="tr-TR" dirty="0" err="1"/>
              <a:t>amputasyon</a:t>
            </a:r>
            <a:r>
              <a:rPr lang="tr-TR" dirty="0"/>
              <a:t> uygulamış.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791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HİPNOZ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sz="3600" dirty="0" smtClean="0"/>
              <a:t>2</a:t>
            </a:r>
            <a:r>
              <a:rPr lang="tr-TR" sz="3600" dirty="0"/>
              <a:t>. Dünya savaşının sonundan beri </a:t>
            </a:r>
            <a:r>
              <a:rPr lang="tr-TR" sz="3600" dirty="0" smtClean="0"/>
              <a:t>  </a:t>
            </a:r>
            <a:r>
              <a:rPr lang="tr-TR" sz="3600" dirty="0" err="1" smtClean="0"/>
              <a:t>anesteziklerin</a:t>
            </a:r>
            <a:r>
              <a:rPr lang="tr-TR" sz="3600" dirty="0"/>
              <a:t>, analjeziklerin ve antibiyotiklerin gelişmesiyle klinikte kullanımı gittikçe zayıflamıştır</a:t>
            </a:r>
          </a:p>
        </p:txBody>
      </p:sp>
    </p:spTree>
    <p:extLst>
      <p:ext uri="{BB962C8B-B14F-4D97-AF65-F5344CB8AC3E}">
        <p14:creationId xmlns="" xmlns:p14="http://schemas.microsoft.com/office/powerpoint/2010/main" val="3794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/>
              <a:t>1955 </a:t>
            </a:r>
            <a:r>
              <a:rPr lang="tr-TR" dirty="0" smtClean="0"/>
              <a:t>yılında </a:t>
            </a:r>
            <a:r>
              <a:rPr lang="tr-TR" dirty="0"/>
              <a:t>British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Association</a:t>
            </a:r>
            <a:r>
              <a:rPr lang="tr-TR" dirty="0"/>
              <a:t> hipnozun cerrahide analjezi ve anestezi için, normal doğum ve diş hekimliğinde kullanımını onaylamıştır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1958 yılında </a:t>
            </a:r>
            <a:r>
              <a:rPr lang="tr-TR" dirty="0" err="1" smtClean="0"/>
              <a:t>Hipnoterapi</a:t>
            </a:r>
            <a:r>
              <a:rPr lang="tr-TR" dirty="0" smtClean="0"/>
              <a:t>, </a:t>
            </a:r>
            <a:r>
              <a:rPr lang="tr-TR" dirty="0"/>
              <a:t>Amerikan Tıp Birliği (AMA) tarafından, tedavi edici bir yöntem olarak tanınmıştır.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969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Hipnoz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Tam uyku değil, uyku ile uyanıklık arasında bir zihin halidir. </a:t>
            </a:r>
            <a:r>
              <a:rPr lang="tr-TR" dirty="0" err="1" smtClean="0"/>
              <a:t>Hipnoterapide</a:t>
            </a:r>
            <a:r>
              <a:rPr lang="tr-TR" dirty="0" smtClean="0"/>
              <a:t>, </a:t>
            </a:r>
            <a:r>
              <a:rPr lang="tr-TR" dirty="0" err="1" smtClean="0"/>
              <a:t>hipnotik</a:t>
            </a:r>
            <a:r>
              <a:rPr lang="tr-TR" dirty="0" smtClean="0"/>
              <a:t> zihin durumundaki kişiye, hedeflenen yönde olumlu telkinlerde bulunulur. Zihin rahat ve gevşemiş durumda olduğu için,  telkinlere daha açıktır ve onlardan daha çok yararlanır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402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Beta </a:t>
            </a:r>
            <a:r>
              <a:rPr lang="tr-TR" dirty="0" smtClean="0"/>
              <a:t>Dalgaları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52936"/>
            <a:ext cx="3168352" cy="160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Beta</a:t>
            </a:r>
          </a:p>
          <a:p>
            <a:r>
              <a:rPr lang="tr-TR" dirty="0" smtClean="0"/>
              <a:t>14 - 40 Hz</a:t>
            </a:r>
          </a:p>
          <a:p>
            <a:r>
              <a:rPr lang="tr-TR" dirty="0" smtClean="0"/>
              <a:t>Tamamen açık ve uyanık zihin</a:t>
            </a:r>
          </a:p>
          <a:p>
            <a:r>
              <a:rPr lang="tr-TR" dirty="0" smtClean="0"/>
              <a:t>Genellikle sol beyin aktivitesi - Dışa dönük zihin</a:t>
            </a:r>
          </a:p>
          <a:p>
            <a:r>
              <a:rPr lang="tr-TR" dirty="0" smtClean="0"/>
              <a:t>Aktif düşünme, soru çözme, konsantre olma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071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887</TotalTime>
  <Words>1997</Words>
  <Application>Microsoft Office PowerPoint</Application>
  <PresentationFormat>Ekran Gösterisi (4:3)</PresentationFormat>
  <Paragraphs>300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Gündönümü</vt:lpstr>
      <vt:lpstr>HİPNOTERAPİ</vt:lpstr>
      <vt:lpstr>Hipnoz</vt:lpstr>
      <vt:lpstr>Hipnoz</vt:lpstr>
      <vt:lpstr>Hipnoterapi</vt:lpstr>
      <vt:lpstr>Slayt 5</vt:lpstr>
      <vt:lpstr>HİPNOZ</vt:lpstr>
      <vt:lpstr>Slayt 7</vt:lpstr>
      <vt:lpstr>Hipnoz</vt:lpstr>
      <vt:lpstr>Slayt 9</vt:lpstr>
      <vt:lpstr>Slayt 10</vt:lpstr>
      <vt:lpstr>Slayt 11</vt:lpstr>
      <vt:lpstr>Slayt 12</vt:lpstr>
      <vt:lpstr>Hipnoterapinin Bilimsel Dayanakları:</vt:lpstr>
      <vt:lpstr>Slayt 14</vt:lpstr>
      <vt:lpstr>Klinik Uygulama Alanları</vt:lpstr>
      <vt:lpstr>Slayt 16</vt:lpstr>
      <vt:lpstr>Hipnozun Kullanım Alanları</vt:lpstr>
      <vt:lpstr>Hipnoterapi Komplikasyonları</vt:lpstr>
      <vt:lpstr>Hipnoterapi Kontrendikasyonları</vt:lpstr>
      <vt:lpstr>Slayt 20</vt:lpstr>
      <vt:lpstr>Hipnoz-ağrı 1</vt:lpstr>
      <vt:lpstr>Hipnoz-Ağrı 2</vt:lpstr>
      <vt:lpstr>Hipnoz-Anksiyete 1</vt:lpstr>
      <vt:lpstr>Hipnoz-Anksiyete 2</vt:lpstr>
      <vt:lpstr>Hipnoz-Anksiyete 3</vt:lpstr>
      <vt:lpstr>Slayt 26</vt:lpstr>
      <vt:lpstr>Slayt 27</vt:lpstr>
      <vt:lpstr>Hipnoz Anksiyete ve Ağrı Kontrolü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Türkiye’deki Başlıca Hipnoz Dernekleri</vt:lpstr>
      <vt:lpstr>Dünyadaki Başlıca Hipnoz Dernekleri</vt:lpstr>
      <vt:lpstr>Slayt 41</vt:lpstr>
      <vt:lpstr>Hipnoterapi Eğitimi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HİPNOTERAPİ</dc:title>
  <dc:creator>digdem albasan</dc:creator>
  <cp:lastModifiedBy>meral.asci</cp:lastModifiedBy>
  <cp:revision>103</cp:revision>
  <dcterms:created xsi:type="dcterms:W3CDTF">2013-01-14T14:52:08Z</dcterms:created>
  <dcterms:modified xsi:type="dcterms:W3CDTF">2013-02-05T17:28:07Z</dcterms:modified>
</cp:coreProperties>
</file>