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80" r:id="rId18"/>
    <p:sldId id="278" r:id="rId19"/>
    <p:sldId id="286" r:id="rId20"/>
    <p:sldId id="287" r:id="rId21"/>
    <p:sldId id="288" r:id="rId22"/>
    <p:sldId id="289" r:id="rId23"/>
    <p:sldId id="258" r:id="rId24"/>
    <p:sldId id="259" r:id="rId25"/>
    <p:sldId id="260" r:id="rId26"/>
    <p:sldId id="261" r:id="rId27"/>
    <p:sldId id="262" r:id="rId28"/>
    <p:sldId id="279" r:id="rId29"/>
    <p:sldId id="282" r:id="rId30"/>
    <p:sldId id="283" r:id="rId31"/>
    <p:sldId id="284" r:id="rId32"/>
    <p:sldId id="285" r:id="rId33"/>
    <p:sldId id="292" r:id="rId34"/>
    <p:sldId id="293" r:id="rId35"/>
    <p:sldId id="294" r:id="rId36"/>
    <p:sldId id="295" r:id="rId37"/>
    <p:sldId id="296" r:id="rId38"/>
    <p:sldId id="299" r:id="rId39"/>
    <p:sldId id="297" r:id="rId40"/>
    <p:sldId id="298" r:id="rId41"/>
    <p:sldId id="300" r:id="rId42"/>
    <p:sldId id="301" r:id="rId43"/>
    <p:sldId id="302" r:id="rId4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57F510-71A2-4B38-BFA1-6A7650816A0F}" type="datetimeFigureOut">
              <a:rPr lang="tr-TR" smtClean="0"/>
              <a:pPr/>
              <a:t>05.02.2013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0BDD67-5A6C-4ABD-9972-783B307F52A9}"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A0BDD67-5A6C-4ABD-9972-783B307F52A9}" type="slidenum">
              <a:rPr lang="tr-TR" smtClean="0"/>
              <a:pPr/>
              <a:t>24</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05.02.2013</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05.02.2013</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05.02.2013</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05.02.2013</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05.02.2013</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05.02.2013</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05.02.2013</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05.02.2013</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D9F75050-0E15-4C5B-92B0-66D068882F1F}" type="datetimeFigureOut">
              <a:rPr lang="tr-TR" smtClean="0"/>
              <a:pPr/>
              <a:t>05.02.2013</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05.02.2013</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05.02.2013</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9F75050-0E15-4C5B-92B0-66D068882F1F}" type="datetimeFigureOut">
              <a:rPr lang="tr-TR" smtClean="0"/>
              <a:pPr/>
              <a:t>05.02.2013</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DEFA8C-F947-479F-BE07-76B6B3F80BF1}"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drit%20deklerasyonu.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Injection%20therapy%20for%20subacute%20and%20chronic%20low-back%20pain.pdf" TargetMode="External"/><Relationship Id="rId2" Type="http://schemas.openxmlformats.org/officeDocument/2006/relationships/hyperlink" Target="Ozone%20therapy%20for%20the%20treatment%20of%20dental%20caries.pdf" TargetMode="External"/><Relationship Id="rId1" Type="http://schemas.openxmlformats.org/officeDocument/2006/relationships/slideLayout" Target="../slideLayouts/slideLayout2.xml"/><Relationship Id="rId4" Type="http://schemas.openxmlformats.org/officeDocument/2006/relationships/hyperlink" Target="Ozone%20therapy%20for%20treating%20diabetic%20foot%20ulcers.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worldcongress2013.org/"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Long-Term%20Control%20of%20Refractory.pdf"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Protective%20effect%20of%20intraperitoneal%20ozone%20application%20in.pdf"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Effects%20ofozonetherapyonhaemostaticandoxidativestressindex.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Ozone%20Therapy%20in%20the%20Management%20of%20Enterocutaneous%20Fistulas.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Ozone%20therapy%20as%20a%20treatment%20for%20low%20back%20pain%20secondary%20to%20herniated%20disc.pdf"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Reliable%20and%20effective%20oxygen.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Role%20of%20intra-articular%20ozone%20gas%20injection%20in%20the%20management%20of%20internal%20derangement.pdf"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ncbi.nlm.nih.gov/pubmed/22346227" TargetMode="External"/><Relationship Id="rId2" Type="http://schemas.openxmlformats.org/officeDocument/2006/relationships/hyperlink" Target="Ozone%20therapy%20in%20dentistry.pdf"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ncbi.nlm.nih.gov/pubmed/22248793" TargetMode="External"/><Relationship Id="rId2" Type="http://schemas.openxmlformats.org/officeDocument/2006/relationships/hyperlink" Target="Journal%20of%20Pain%20and%20Symptom%20Management.pdf"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Brain%20Ischemia%20and%20Hypometabolism%20Treated%20by.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OZON TEDAVİSİ</a:t>
            </a:r>
            <a:endParaRPr lang="tr-TR" dirty="0"/>
          </a:p>
        </p:txBody>
      </p:sp>
      <p:sp>
        <p:nvSpPr>
          <p:cNvPr id="3" name="2 Alt Başlık"/>
          <p:cNvSpPr>
            <a:spLocks noGrp="1"/>
          </p:cNvSpPr>
          <p:nvPr>
            <p:ph type="subTitle" idx="1"/>
          </p:nvPr>
        </p:nvSpPr>
        <p:spPr>
          <a:xfrm>
            <a:off x="4143372" y="3929066"/>
            <a:ext cx="4829164" cy="471494"/>
          </a:xfrm>
        </p:spPr>
        <p:txBody>
          <a:bodyPr>
            <a:normAutofit/>
          </a:bodyPr>
          <a:lstStyle/>
          <a:p>
            <a:r>
              <a:rPr lang="tr-TR" sz="1500" dirty="0" smtClean="0"/>
              <a:t>Prof Dr N. Lüleci sunusundan faydalanılmıştır</a:t>
            </a:r>
            <a:r>
              <a:rPr lang="tr-TR" sz="2000" dirty="0" smtClean="0"/>
              <a:t>.  </a:t>
            </a:r>
            <a:endParaRPr lang="tr-TR"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latin typeface="Arial" pitchFamily="34" charset="0"/>
                <a:cs typeface="Arial" pitchFamily="34" charset="0"/>
              </a:rPr>
              <a:t>Ozonun etki mekanizmaları</a:t>
            </a:r>
            <a:endParaRPr lang="tr-TR" dirty="0"/>
          </a:p>
        </p:txBody>
      </p:sp>
      <p:sp>
        <p:nvSpPr>
          <p:cNvPr id="3" name="İçerik Yer Tutucusu 2"/>
          <p:cNvSpPr>
            <a:spLocks noGrp="1"/>
          </p:cNvSpPr>
          <p:nvPr>
            <p:ph idx="1"/>
          </p:nvPr>
        </p:nvSpPr>
        <p:spPr>
          <a:xfrm>
            <a:off x="1142976" y="2132856"/>
            <a:ext cx="7893520" cy="3993307"/>
          </a:xfrm>
        </p:spPr>
        <p:txBody>
          <a:bodyPr>
            <a:normAutofit/>
          </a:bodyPr>
          <a:lstStyle/>
          <a:p>
            <a:pPr marL="0" indent="0">
              <a:buNone/>
            </a:pPr>
            <a:r>
              <a:rPr lang="tr-TR" sz="2400" dirty="0"/>
              <a:t>Ozonun, 10-80</a:t>
            </a:r>
            <a:r>
              <a:rPr lang="el-GR" sz="2400" dirty="0"/>
              <a:t>μ</a:t>
            </a:r>
            <a:r>
              <a:rPr lang="tr-TR" sz="2400" dirty="0"/>
              <a:t>g/ml doz </a:t>
            </a:r>
            <a:r>
              <a:rPr lang="tr-TR" sz="2400" dirty="0" smtClean="0"/>
              <a:t>aralığındaki sağaltıcı </a:t>
            </a:r>
            <a:r>
              <a:rPr lang="tr-TR" sz="2400" dirty="0"/>
              <a:t>oranlarının herhangi bir yan </a:t>
            </a:r>
            <a:r>
              <a:rPr lang="tr-TR" sz="2400" dirty="0" smtClean="0"/>
              <a:t>etki oluşturmadığı </a:t>
            </a:r>
            <a:r>
              <a:rPr lang="tr-TR" sz="2400" dirty="0"/>
              <a:t>ayrıca, aynı oranların </a:t>
            </a:r>
            <a:r>
              <a:rPr lang="tr-TR" sz="2400" dirty="0" smtClean="0"/>
              <a:t>gerek eritrosit </a:t>
            </a:r>
            <a:r>
              <a:rPr lang="tr-TR" sz="2400" dirty="0"/>
              <a:t>gerekse lökosit fonksiyonları </a:t>
            </a:r>
            <a:r>
              <a:rPr lang="tr-TR" sz="2400" dirty="0" smtClean="0"/>
              <a:t>üzerinde de </a:t>
            </a:r>
            <a:r>
              <a:rPr lang="tr-TR" sz="2400" dirty="0"/>
              <a:t>olumsuz etkisinin </a:t>
            </a:r>
            <a:r>
              <a:rPr lang="tr-TR" sz="2400" dirty="0" smtClean="0"/>
              <a:t>bulunmadığı bildirilmektedir</a:t>
            </a:r>
          </a:p>
          <a:p>
            <a:pPr marL="0" indent="0">
              <a:buNone/>
            </a:pPr>
            <a:endParaRPr lang="tr-TR" sz="2400" dirty="0"/>
          </a:p>
          <a:p>
            <a:pPr marL="0" indent="0">
              <a:buNone/>
            </a:pPr>
            <a:endParaRPr lang="tr-TR" sz="2400" dirty="0"/>
          </a:p>
          <a:p>
            <a:pPr marL="0" indent="0">
              <a:buNone/>
            </a:pPr>
            <a:r>
              <a:rPr lang="it-IT" sz="2400" dirty="0" smtClean="0">
                <a:solidFill>
                  <a:srgbClr val="002060"/>
                </a:solidFill>
              </a:rPr>
              <a:t>Bocci, 206b; Bocci, 2007a; Li ve ark.,</a:t>
            </a:r>
            <a:r>
              <a:rPr lang="tr-TR" sz="2400" dirty="0" smtClean="0">
                <a:solidFill>
                  <a:srgbClr val="002060"/>
                </a:solidFill>
              </a:rPr>
              <a:t> 2007; </a:t>
            </a:r>
            <a:r>
              <a:rPr lang="tr-TR" sz="2400" dirty="0" err="1" smtClean="0">
                <a:solidFill>
                  <a:srgbClr val="002060"/>
                </a:solidFill>
              </a:rPr>
              <a:t>Tylicki</a:t>
            </a:r>
            <a:r>
              <a:rPr lang="tr-TR" sz="2400" dirty="0" smtClean="0">
                <a:solidFill>
                  <a:srgbClr val="002060"/>
                </a:solidFill>
              </a:rPr>
              <a:t> ve ark., 2004</a:t>
            </a:r>
            <a:endParaRPr lang="tr-TR" sz="2400" dirty="0"/>
          </a:p>
        </p:txBody>
      </p:sp>
    </p:spTree>
    <p:extLst>
      <p:ext uri="{BB962C8B-B14F-4D97-AF65-F5344CB8AC3E}">
        <p14:creationId xmlns:p14="http://schemas.microsoft.com/office/powerpoint/2010/main" xmlns="" val="1225625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Ozonun etki mekanizmaları</a:t>
            </a:r>
            <a:endParaRPr lang="tr-TR" dirty="0"/>
          </a:p>
        </p:txBody>
      </p:sp>
      <p:sp>
        <p:nvSpPr>
          <p:cNvPr id="3" name="İçerik Yer Tutucusu 2"/>
          <p:cNvSpPr>
            <a:spLocks noGrp="1"/>
          </p:cNvSpPr>
          <p:nvPr>
            <p:ph idx="1"/>
          </p:nvPr>
        </p:nvSpPr>
        <p:spPr>
          <a:xfrm>
            <a:off x="1071538" y="1600200"/>
            <a:ext cx="7964958" cy="4525963"/>
          </a:xfrm>
        </p:spPr>
        <p:txBody>
          <a:bodyPr>
            <a:normAutofit/>
          </a:bodyPr>
          <a:lstStyle/>
          <a:p>
            <a:pPr marL="0" indent="0">
              <a:buNone/>
            </a:pPr>
            <a:r>
              <a:rPr lang="tr-TR" sz="2400" dirty="0"/>
              <a:t>Ozon, organizmada meydana getirdiği </a:t>
            </a:r>
            <a:r>
              <a:rPr lang="tr-TR" sz="2400" dirty="0" smtClean="0"/>
              <a:t>bu temel </a:t>
            </a:r>
            <a:r>
              <a:rPr lang="tr-TR" sz="2400" dirty="0"/>
              <a:t>etkileri dikkate alınarak birçok </a:t>
            </a:r>
            <a:r>
              <a:rPr lang="tr-TR" sz="2400" dirty="0" smtClean="0"/>
              <a:t>hastalığın sağaltımında </a:t>
            </a:r>
            <a:r>
              <a:rPr lang="tr-TR" sz="2400" dirty="0"/>
              <a:t>uygulama alanı bulmuştur</a:t>
            </a:r>
            <a:r>
              <a:rPr lang="tr-TR" sz="2400" dirty="0" smtClean="0"/>
              <a:t>. </a:t>
            </a:r>
          </a:p>
          <a:p>
            <a:pPr marL="0" indent="0">
              <a:buNone/>
            </a:pPr>
            <a:r>
              <a:rPr lang="nn-NO" sz="2400" dirty="0" smtClean="0"/>
              <a:t>Peritonitisler</a:t>
            </a:r>
            <a:r>
              <a:rPr lang="nn-NO" sz="2400" dirty="0"/>
              <a:t>, </a:t>
            </a:r>
            <a:r>
              <a:rPr lang="nn-NO" sz="2400" dirty="0" smtClean="0"/>
              <a:t>p</a:t>
            </a:r>
            <a:r>
              <a:rPr lang="tr-TR" sz="2400" dirty="0" err="1" smtClean="0"/>
              <a:t>ürülan</a:t>
            </a:r>
            <a:r>
              <a:rPr lang="nn-NO" sz="2400" dirty="0" smtClean="0"/>
              <a:t> </a:t>
            </a:r>
            <a:r>
              <a:rPr lang="nn-NO" sz="2400" dirty="0"/>
              <a:t>ve iyileşmeyen yaralar</a:t>
            </a:r>
            <a:r>
              <a:rPr lang="nn-NO" sz="2400" dirty="0" smtClean="0"/>
              <a:t>,</a:t>
            </a:r>
            <a:r>
              <a:rPr lang="tr-TR" sz="2400" dirty="0" smtClean="0"/>
              <a:t> </a:t>
            </a:r>
            <a:r>
              <a:rPr lang="tr-TR" sz="2400" dirty="0" err="1" smtClean="0"/>
              <a:t>dekübitisler</a:t>
            </a:r>
            <a:r>
              <a:rPr lang="tr-TR" sz="2400" dirty="0"/>
              <a:t>, termik travmalar, </a:t>
            </a:r>
            <a:r>
              <a:rPr lang="tr-TR" sz="2400" dirty="0" smtClean="0"/>
              <a:t>akciğer </a:t>
            </a:r>
            <a:r>
              <a:rPr lang="tr-TR" sz="2400" dirty="0"/>
              <a:t>ve </a:t>
            </a:r>
            <a:r>
              <a:rPr lang="tr-TR" sz="2400" dirty="0" err="1" smtClean="0"/>
              <a:t>plevral</a:t>
            </a:r>
            <a:r>
              <a:rPr lang="tr-TR" sz="2400" dirty="0" smtClean="0"/>
              <a:t> hastalıklar, </a:t>
            </a:r>
            <a:r>
              <a:rPr lang="tr-TR" sz="2400" dirty="0" err="1" smtClean="0"/>
              <a:t>artropatiler</a:t>
            </a:r>
            <a:r>
              <a:rPr lang="tr-TR" sz="2400" dirty="0" smtClean="0"/>
              <a:t>, </a:t>
            </a:r>
            <a:r>
              <a:rPr lang="tr-TR" sz="2400" dirty="0" err="1" smtClean="0"/>
              <a:t>arteriosklerosiz</a:t>
            </a:r>
            <a:r>
              <a:rPr lang="tr-TR" sz="2400" dirty="0"/>
              <a:t>, </a:t>
            </a:r>
            <a:r>
              <a:rPr lang="tr-TR" sz="2400" dirty="0" err="1"/>
              <a:t>diyabetus</a:t>
            </a:r>
            <a:r>
              <a:rPr lang="tr-TR" sz="2400" dirty="0"/>
              <a:t> </a:t>
            </a:r>
            <a:r>
              <a:rPr lang="tr-TR" sz="2400" dirty="0" err="1"/>
              <a:t>mellitus</a:t>
            </a:r>
            <a:r>
              <a:rPr lang="tr-TR" sz="2400" dirty="0"/>
              <a:t> </a:t>
            </a:r>
            <a:r>
              <a:rPr lang="tr-TR" sz="2400" dirty="0" smtClean="0"/>
              <a:t>komplikasyonları </a:t>
            </a:r>
            <a:r>
              <a:rPr lang="tr-TR" sz="2400" dirty="0" err="1" smtClean="0"/>
              <a:t>pankreatitler</a:t>
            </a:r>
            <a:r>
              <a:rPr lang="tr-TR" sz="2400" dirty="0" smtClean="0"/>
              <a:t> </a:t>
            </a:r>
            <a:r>
              <a:rPr lang="tr-TR" sz="2400" dirty="0"/>
              <a:t>ve </a:t>
            </a:r>
            <a:r>
              <a:rPr lang="tr-TR" sz="2400" dirty="0" err="1"/>
              <a:t>lumbal</a:t>
            </a:r>
            <a:r>
              <a:rPr lang="tr-TR" sz="2400" dirty="0"/>
              <a:t> </a:t>
            </a:r>
            <a:r>
              <a:rPr lang="tr-TR" sz="2400" dirty="0" smtClean="0"/>
              <a:t>disk </a:t>
            </a:r>
            <a:r>
              <a:rPr lang="tr-TR" sz="2400" dirty="0" err="1" smtClean="0"/>
              <a:t>hernilerinin</a:t>
            </a:r>
            <a:r>
              <a:rPr lang="tr-TR" sz="2400" dirty="0" smtClean="0"/>
              <a:t> </a:t>
            </a:r>
            <a:r>
              <a:rPr lang="tr-TR" sz="2400" dirty="0"/>
              <a:t>sağaltımı gibi birçok kullanım </a:t>
            </a:r>
            <a:r>
              <a:rPr lang="tr-TR" sz="2400" dirty="0" smtClean="0"/>
              <a:t>alanı vardır </a:t>
            </a:r>
          </a:p>
          <a:p>
            <a:pPr marL="0" indent="0">
              <a:buNone/>
            </a:pPr>
            <a:endParaRPr lang="tr-TR" sz="2400" dirty="0"/>
          </a:p>
          <a:p>
            <a:pPr marL="0" indent="0">
              <a:buNone/>
            </a:pPr>
            <a:endParaRPr lang="tr-TR" sz="2400" dirty="0" smtClean="0"/>
          </a:p>
          <a:p>
            <a:pPr marL="0" indent="0">
              <a:buNone/>
            </a:pPr>
            <a:r>
              <a:rPr lang="tr-TR" sz="2400" dirty="0" err="1" smtClean="0">
                <a:solidFill>
                  <a:srgbClr val="002060"/>
                </a:solidFill>
              </a:rPr>
              <a:t>Bocci</a:t>
            </a:r>
            <a:r>
              <a:rPr lang="tr-TR" sz="2400" dirty="0">
                <a:solidFill>
                  <a:srgbClr val="002060"/>
                </a:solidFill>
              </a:rPr>
              <a:t>, 2006b; Lu ve ark., 2010; </a:t>
            </a:r>
            <a:r>
              <a:rPr lang="tr-TR" sz="2400" dirty="0" err="1" smtClean="0">
                <a:solidFill>
                  <a:srgbClr val="002060"/>
                </a:solidFill>
              </a:rPr>
              <a:t>Nogales</a:t>
            </a:r>
            <a:r>
              <a:rPr lang="tr-TR" sz="2400" dirty="0" smtClean="0">
                <a:solidFill>
                  <a:srgbClr val="002060"/>
                </a:solidFill>
              </a:rPr>
              <a:t> ve </a:t>
            </a:r>
            <a:r>
              <a:rPr lang="tr-TR" sz="2400" dirty="0">
                <a:solidFill>
                  <a:srgbClr val="002060"/>
                </a:solidFill>
              </a:rPr>
              <a:t>ark., </a:t>
            </a:r>
            <a:r>
              <a:rPr lang="tr-TR" sz="2400" dirty="0" smtClean="0">
                <a:solidFill>
                  <a:srgbClr val="002060"/>
                </a:solidFill>
              </a:rPr>
              <a:t>2008</a:t>
            </a:r>
            <a:endParaRPr lang="tr-TR" sz="2400" dirty="0">
              <a:solidFill>
                <a:srgbClr val="002060"/>
              </a:solidFill>
            </a:endParaRPr>
          </a:p>
        </p:txBody>
      </p:sp>
    </p:spTree>
    <p:extLst>
      <p:ext uri="{BB962C8B-B14F-4D97-AF65-F5344CB8AC3E}">
        <p14:creationId xmlns:p14="http://schemas.microsoft.com/office/powerpoint/2010/main" xmlns="" val="3383759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tr-TR" b="1" dirty="0" smtClean="0"/>
              <a:t>Ozon Terapi ile ilgili ilk literatürler</a:t>
            </a:r>
            <a:endParaRPr lang="tr-TR" b="1" dirty="0"/>
          </a:p>
        </p:txBody>
      </p:sp>
      <p:sp>
        <p:nvSpPr>
          <p:cNvPr id="3" name="İçerik Yer Tutucusu 2"/>
          <p:cNvSpPr>
            <a:spLocks noGrp="1"/>
          </p:cNvSpPr>
          <p:nvPr>
            <p:ph idx="1"/>
          </p:nvPr>
        </p:nvSpPr>
        <p:spPr>
          <a:xfrm>
            <a:off x="1071538" y="1600200"/>
            <a:ext cx="7615262" cy="4925144"/>
          </a:xfrm>
        </p:spPr>
        <p:txBody>
          <a:bodyPr>
            <a:normAutofit lnSpcReduction="10000"/>
          </a:bodyPr>
          <a:lstStyle/>
          <a:p>
            <a:pPr marL="0" indent="0">
              <a:buNone/>
            </a:pPr>
            <a:r>
              <a:rPr lang="tr-TR" sz="2400" dirty="0" smtClean="0">
                <a:latin typeface="Tahoma" pitchFamily="34" charset="0"/>
                <a:ea typeface="Tahoma" pitchFamily="34" charset="0"/>
                <a:cs typeface="Tahoma" pitchFamily="34" charset="0"/>
              </a:rPr>
              <a:t>Ozonun medikal  uygulanmasına ait ilk makale Dr</a:t>
            </a:r>
            <a:r>
              <a:rPr lang="tr-TR" sz="2400" dirty="0">
                <a:latin typeface="Tahoma" pitchFamily="34" charset="0"/>
                <a:ea typeface="Tahoma" pitchFamily="34" charset="0"/>
                <a:cs typeface="Tahoma" pitchFamily="34" charset="0"/>
              </a:rPr>
              <a:t>. </a:t>
            </a:r>
            <a:r>
              <a:rPr lang="tr-TR" sz="2400" dirty="0" err="1">
                <a:latin typeface="Tahoma" pitchFamily="34" charset="0"/>
                <a:ea typeface="Tahoma" pitchFamily="34" charset="0"/>
                <a:cs typeface="Tahoma" pitchFamily="34" charset="0"/>
              </a:rPr>
              <a:t>Kenworthy</a:t>
            </a:r>
            <a:r>
              <a:rPr lang="tr-TR" sz="2400" dirty="0">
                <a:latin typeface="Tahoma" pitchFamily="34" charset="0"/>
                <a:ea typeface="Tahoma" pitchFamily="34" charset="0"/>
                <a:cs typeface="Tahoma" pitchFamily="34" charset="0"/>
              </a:rPr>
              <a:t> </a:t>
            </a:r>
            <a:r>
              <a:rPr lang="tr-TR" sz="2400" dirty="0" smtClean="0">
                <a:latin typeface="Tahoma" pitchFamily="34" charset="0"/>
                <a:ea typeface="Tahoma" pitchFamily="34" charset="0"/>
                <a:cs typeface="Tahoma" pitchFamily="34" charset="0"/>
              </a:rPr>
              <a:t>tarafından 1885 yılında yayınlanmıştır.</a:t>
            </a:r>
            <a:endParaRPr lang="tr-TR" sz="2400" dirty="0">
              <a:solidFill>
                <a:srgbClr val="FF0000"/>
              </a:solidFill>
              <a:latin typeface="Tahoma" pitchFamily="34" charset="0"/>
              <a:ea typeface="Tahoma" pitchFamily="34" charset="0"/>
              <a:cs typeface="Tahoma" pitchFamily="34" charset="0"/>
            </a:endParaRPr>
          </a:p>
          <a:p>
            <a:pPr marL="0" indent="0">
              <a:buNone/>
            </a:pPr>
            <a:r>
              <a:rPr lang="tr-TR" sz="2400" dirty="0" err="1" smtClean="0">
                <a:solidFill>
                  <a:srgbClr val="FF0000"/>
                </a:solidFill>
                <a:latin typeface="Tahoma" pitchFamily="34" charset="0"/>
                <a:ea typeface="Tahoma" pitchFamily="34" charset="0"/>
                <a:cs typeface="Tahoma" pitchFamily="34" charset="0"/>
              </a:rPr>
              <a:t>Kenworthy</a:t>
            </a:r>
            <a:r>
              <a:rPr lang="tr-TR" sz="2400" dirty="0" smtClean="0">
                <a:solidFill>
                  <a:srgbClr val="FF0000"/>
                </a:solidFill>
                <a:latin typeface="Tahoma" pitchFamily="34" charset="0"/>
                <a:ea typeface="Tahoma" pitchFamily="34" charset="0"/>
                <a:cs typeface="Tahoma" pitchFamily="34" charset="0"/>
              </a:rPr>
              <a:t> </a:t>
            </a:r>
            <a:r>
              <a:rPr lang="tr-TR" sz="2400" dirty="0" err="1" smtClean="0">
                <a:solidFill>
                  <a:srgbClr val="FF0000"/>
                </a:solidFill>
                <a:latin typeface="Tahoma" pitchFamily="34" charset="0"/>
                <a:ea typeface="Tahoma" pitchFamily="34" charset="0"/>
                <a:cs typeface="Tahoma" pitchFamily="34" charset="0"/>
              </a:rPr>
              <a:t>JC.Ozone</a:t>
            </a:r>
            <a:r>
              <a:rPr lang="tr-TR" sz="2400" dirty="0" smtClean="0">
                <a:solidFill>
                  <a:srgbClr val="FF0000"/>
                </a:solidFill>
                <a:latin typeface="Tahoma" pitchFamily="34" charset="0"/>
                <a:ea typeface="Tahoma" pitchFamily="34" charset="0"/>
                <a:cs typeface="Tahoma" pitchFamily="34" charset="0"/>
              </a:rPr>
              <a:t>. J of </a:t>
            </a:r>
            <a:r>
              <a:rPr lang="tr-TR" sz="2400" dirty="0" err="1" smtClean="0">
                <a:solidFill>
                  <a:srgbClr val="FF0000"/>
                </a:solidFill>
                <a:latin typeface="Tahoma" pitchFamily="34" charset="0"/>
                <a:ea typeface="Tahoma" pitchFamily="34" charset="0"/>
                <a:cs typeface="Tahoma" pitchFamily="34" charset="0"/>
              </a:rPr>
              <a:t>Doctor’s</a:t>
            </a:r>
            <a:r>
              <a:rPr lang="tr-TR" sz="2400" dirty="0" smtClean="0">
                <a:solidFill>
                  <a:srgbClr val="FF0000"/>
                </a:solidFill>
                <a:latin typeface="Tahoma" pitchFamily="34" charset="0"/>
                <a:ea typeface="Tahoma" pitchFamily="34" charset="0"/>
                <a:cs typeface="Tahoma" pitchFamily="34" charset="0"/>
              </a:rPr>
              <a:t> </a:t>
            </a:r>
            <a:r>
              <a:rPr lang="tr-TR" sz="2400" dirty="0" err="1" smtClean="0">
                <a:solidFill>
                  <a:srgbClr val="FF0000"/>
                </a:solidFill>
                <a:latin typeface="Tahoma" pitchFamily="34" charset="0"/>
                <a:ea typeface="Tahoma" pitchFamily="34" charset="0"/>
                <a:cs typeface="Tahoma" pitchFamily="34" charset="0"/>
              </a:rPr>
              <a:t>Assoc</a:t>
            </a:r>
            <a:r>
              <a:rPr lang="tr-TR" sz="2400" dirty="0" smtClean="0">
                <a:solidFill>
                  <a:srgbClr val="FF0000"/>
                </a:solidFill>
                <a:latin typeface="Tahoma" pitchFamily="34" charset="0"/>
                <a:ea typeface="Tahoma" pitchFamily="34" charset="0"/>
                <a:cs typeface="Tahoma" pitchFamily="34" charset="0"/>
              </a:rPr>
              <a:t>. İn Florida,1885</a:t>
            </a:r>
          </a:p>
          <a:p>
            <a:endParaRPr lang="tr-TR" sz="2400" dirty="0" smtClean="0">
              <a:latin typeface="Tahoma" pitchFamily="34" charset="0"/>
              <a:ea typeface="Tahoma" pitchFamily="34" charset="0"/>
              <a:cs typeface="Tahoma" pitchFamily="34" charset="0"/>
            </a:endParaRPr>
          </a:p>
          <a:p>
            <a:pPr marL="0" indent="0">
              <a:buNone/>
            </a:pPr>
            <a:r>
              <a:rPr lang="tr-TR" sz="2400" b="1" dirty="0" err="1" smtClean="0">
                <a:latin typeface="Tahoma" pitchFamily="34" charset="0"/>
                <a:ea typeface="Tahoma" pitchFamily="34" charset="0"/>
                <a:cs typeface="Tahoma" pitchFamily="34" charset="0"/>
              </a:rPr>
              <a:t>Lancet</a:t>
            </a:r>
            <a:r>
              <a:rPr lang="tr-TR" sz="2400" b="1" dirty="0" smtClean="0">
                <a:latin typeface="Tahoma" pitchFamily="34" charset="0"/>
                <a:ea typeface="Tahoma" pitchFamily="34" charset="0"/>
                <a:cs typeface="Tahoma" pitchFamily="34" charset="0"/>
              </a:rPr>
              <a:t>,</a:t>
            </a:r>
          </a:p>
          <a:p>
            <a:pPr marL="0" indent="0">
              <a:buNone/>
            </a:pPr>
            <a:r>
              <a:rPr lang="tr-TR" sz="2400" dirty="0" smtClean="0">
                <a:latin typeface="Tahoma" pitchFamily="34" charset="0"/>
                <a:ea typeface="Tahoma" pitchFamily="34" charset="0"/>
                <a:cs typeface="Tahoma" pitchFamily="34" charset="0"/>
              </a:rPr>
              <a:t>	</a:t>
            </a:r>
            <a:r>
              <a:rPr lang="tr-TR" sz="2400" b="1" dirty="0" smtClean="0">
                <a:latin typeface="Tahoma" pitchFamily="34" charset="0"/>
                <a:ea typeface="Tahoma" pitchFamily="34" charset="0"/>
                <a:cs typeface="Tahoma" pitchFamily="34" charset="0"/>
              </a:rPr>
              <a:t>1892</a:t>
            </a:r>
            <a:r>
              <a:rPr lang="tr-TR" sz="2400" dirty="0" smtClean="0">
                <a:latin typeface="Tahoma" pitchFamily="34" charset="0"/>
                <a:ea typeface="Tahoma" pitchFamily="34" charset="0"/>
                <a:cs typeface="Tahoma" pitchFamily="34" charset="0"/>
              </a:rPr>
              <a:t>’ de tüberküloz tedavisinde ozon kullanımı</a:t>
            </a:r>
          </a:p>
          <a:p>
            <a:pPr marL="0" indent="0">
              <a:buNone/>
            </a:pPr>
            <a:r>
              <a:rPr lang="tr-TR" sz="2400" dirty="0" smtClean="0">
                <a:latin typeface="Tahoma" pitchFamily="34" charset="0"/>
                <a:ea typeface="Tahoma" pitchFamily="34" charset="0"/>
                <a:cs typeface="Tahoma" pitchFamily="34" charset="0"/>
              </a:rPr>
              <a:t>	</a:t>
            </a:r>
            <a:r>
              <a:rPr lang="tr-TR" sz="2400" b="1" dirty="0" smtClean="0">
                <a:latin typeface="Tahoma" pitchFamily="34" charset="0"/>
                <a:ea typeface="Tahoma" pitchFamily="34" charset="0"/>
                <a:cs typeface="Tahoma" pitchFamily="34" charset="0"/>
              </a:rPr>
              <a:t>1902</a:t>
            </a:r>
            <a:r>
              <a:rPr lang="tr-TR" sz="2400" dirty="0" smtClean="0">
                <a:latin typeface="Tahoma" pitchFamily="34" charset="0"/>
                <a:ea typeface="Tahoma" pitchFamily="34" charset="0"/>
                <a:cs typeface="Tahoma" pitchFamily="34" charset="0"/>
              </a:rPr>
              <a:t>’ de kronik orta kulak iltihabına bağlı bir işitme 	kaybı vakasının ozon ile tedavisi</a:t>
            </a:r>
          </a:p>
          <a:p>
            <a:pPr marL="0" indent="0">
              <a:buNone/>
            </a:pPr>
            <a:r>
              <a:rPr lang="tr-TR" sz="2400" dirty="0" smtClean="0">
                <a:latin typeface="Tahoma" pitchFamily="34" charset="0"/>
                <a:ea typeface="Tahoma" pitchFamily="34" charset="0"/>
                <a:cs typeface="Tahoma" pitchFamily="34" charset="0"/>
              </a:rPr>
              <a:t>	</a:t>
            </a:r>
            <a:r>
              <a:rPr lang="tr-TR" sz="2400" b="1" dirty="0" smtClean="0">
                <a:latin typeface="Tahoma" pitchFamily="34" charset="0"/>
                <a:ea typeface="Tahoma" pitchFamily="34" charset="0"/>
                <a:cs typeface="Tahoma" pitchFamily="34" charset="0"/>
              </a:rPr>
              <a:t>1916</a:t>
            </a:r>
            <a:r>
              <a:rPr lang="tr-TR" sz="2400" dirty="0" smtClean="0">
                <a:latin typeface="Tahoma" pitchFamily="34" charset="0"/>
                <a:ea typeface="Tahoma" pitchFamily="34" charset="0"/>
                <a:cs typeface="Tahoma" pitchFamily="34" charset="0"/>
              </a:rPr>
              <a:t>’ da ozonun sadece </a:t>
            </a:r>
            <a:r>
              <a:rPr lang="tr-TR" sz="2400" dirty="0" err="1" smtClean="0">
                <a:latin typeface="Tahoma" pitchFamily="34" charset="0"/>
                <a:ea typeface="Tahoma" pitchFamily="34" charset="0"/>
                <a:cs typeface="Tahoma" pitchFamily="34" charset="0"/>
              </a:rPr>
              <a:t>antibakteriyel</a:t>
            </a:r>
            <a:r>
              <a:rPr lang="tr-TR" sz="2400" dirty="0" smtClean="0">
                <a:latin typeface="Tahoma" pitchFamily="34" charset="0"/>
                <a:ea typeface="Tahoma" pitchFamily="34" charset="0"/>
                <a:cs typeface="Tahoma" pitchFamily="34" charset="0"/>
              </a:rPr>
              <a:t> bir ilaç değil 	aynı zamanda </a:t>
            </a:r>
            <a:r>
              <a:rPr lang="tr-TR" sz="2400" dirty="0" err="1" smtClean="0">
                <a:latin typeface="Tahoma" pitchFamily="34" charset="0"/>
                <a:ea typeface="Tahoma" pitchFamily="34" charset="0"/>
                <a:cs typeface="Tahoma" pitchFamily="34" charset="0"/>
              </a:rPr>
              <a:t>hemodinamik</a:t>
            </a:r>
            <a:r>
              <a:rPr lang="tr-TR" sz="2400" dirty="0" smtClean="0">
                <a:latin typeface="Tahoma" pitchFamily="34" charset="0"/>
                <a:ea typeface="Tahoma" pitchFamily="34" charset="0"/>
                <a:cs typeface="Tahoma" pitchFamily="34" charset="0"/>
              </a:rPr>
              <a:t> ve </a:t>
            </a:r>
            <a:r>
              <a:rPr lang="tr-TR" sz="2400" dirty="0" err="1" smtClean="0">
                <a:latin typeface="Tahoma" pitchFamily="34" charset="0"/>
                <a:ea typeface="Tahoma" pitchFamily="34" charset="0"/>
                <a:cs typeface="Tahoma" pitchFamily="34" charset="0"/>
              </a:rPr>
              <a:t>antienflamatuar</a:t>
            </a:r>
            <a:r>
              <a:rPr lang="tr-TR" sz="2400" dirty="0" smtClean="0">
                <a:latin typeface="Tahoma" pitchFamily="34" charset="0"/>
                <a:ea typeface="Tahoma" pitchFamily="34" charset="0"/>
                <a:cs typeface="Tahoma" pitchFamily="34" charset="0"/>
              </a:rPr>
              <a:t> 	</a:t>
            </a:r>
            <a:r>
              <a:rPr lang="tr-TR" sz="2400" dirty="0" err="1" smtClean="0">
                <a:latin typeface="Tahoma" pitchFamily="34" charset="0"/>
                <a:ea typeface="Tahoma" pitchFamily="34" charset="0"/>
                <a:cs typeface="Tahoma" pitchFamily="34" charset="0"/>
              </a:rPr>
              <a:t>etkilerininde</a:t>
            </a:r>
            <a:r>
              <a:rPr lang="tr-TR" sz="2400" dirty="0" smtClean="0">
                <a:latin typeface="Tahoma" pitchFamily="34" charset="0"/>
                <a:ea typeface="Tahoma" pitchFamily="34" charset="0"/>
                <a:cs typeface="Tahoma" pitchFamily="34" charset="0"/>
              </a:rPr>
              <a:t> olduğu hakkındaki makale.</a:t>
            </a:r>
            <a:endParaRPr lang="en-US" sz="24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983885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14414" y="1052736"/>
            <a:ext cx="7777186" cy="5027389"/>
          </a:xfrm>
        </p:spPr>
        <p:txBody>
          <a:bodyPr>
            <a:normAutofit fontScale="85000" lnSpcReduction="10000"/>
          </a:bodyPr>
          <a:lstStyle/>
          <a:p>
            <a:pPr marL="0" indent="0">
              <a:buNone/>
            </a:pPr>
            <a:r>
              <a:rPr lang="tr-TR" sz="2400" dirty="0"/>
              <a:t>Ozona </a:t>
            </a:r>
            <a:r>
              <a:rPr lang="tr-TR" sz="2400" dirty="0" smtClean="0"/>
              <a:t>maruz bırakılan </a:t>
            </a:r>
            <a:r>
              <a:rPr lang="tr-TR" sz="2400" dirty="0"/>
              <a:t>kronik ya da akut yara bölgesinde</a:t>
            </a:r>
            <a:r>
              <a:rPr lang="tr-TR" sz="2400" dirty="0" smtClean="0"/>
              <a:t>, yara </a:t>
            </a:r>
            <a:r>
              <a:rPr lang="tr-TR" sz="2400" dirty="0"/>
              <a:t>iyileşmesinde son derece önemli </a:t>
            </a:r>
            <a:r>
              <a:rPr lang="tr-TR" sz="2400" dirty="0" smtClean="0"/>
              <a:t>olan büyüme </a:t>
            </a:r>
            <a:r>
              <a:rPr lang="tr-TR" sz="2400" dirty="0"/>
              <a:t>faktörlerinin aktivitesinde artış </a:t>
            </a:r>
            <a:r>
              <a:rPr lang="tr-TR" sz="2400" dirty="0" smtClean="0"/>
              <a:t>olduğu belirtilmektedir</a:t>
            </a:r>
            <a:r>
              <a:rPr lang="tr-TR" sz="2400" dirty="0"/>
              <a:t>. Buna bağlı olarak da</a:t>
            </a:r>
            <a:r>
              <a:rPr lang="tr-TR" sz="2400" dirty="0" smtClean="0"/>
              <a:t>, </a:t>
            </a:r>
            <a:r>
              <a:rPr lang="tr-TR" sz="2400" dirty="0" err="1" smtClean="0"/>
              <a:t>anjiyogenezis</a:t>
            </a:r>
            <a:r>
              <a:rPr lang="tr-TR" sz="2400" dirty="0"/>
              <a:t>, </a:t>
            </a:r>
            <a:r>
              <a:rPr lang="tr-TR" sz="2400" dirty="0" err="1"/>
              <a:t>fibroblast</a:t>
            </a:r>
            <a:r>
              <a:rPr lang="tr-TR" sz="2400" dirty="0"/>
              <a:t> aktivitesi ve </a:t>
            </a:r>
            <a:r>
              <a:rPr lang="tr-TR" sz="2400" dirty="0" err="1" smtClean="0"/>
              <a:t>kollojen</a:t>
            </a:r>
            <a:r>
              <a:rPr lang="tr-TR" sz="2400" dirty="0" smtClean="0"/>
              <a:t> sentezinin </a:t>
            </a:r>
            <a:r>
              <a:rPr lang="tr-TR" sz="2400" dirty="0"/>
              <a:t>arttığı gösterilmiştir </a:t>
            </a:r>
            <a:r>
              <a:rPr lang="tr-TR" sz="2400" dirty="0" smtClean="0"/>
              <a:t>.</a:t>
            </a:r>
          </a:p>
          <a:p>
            <a:pPr marL="0" indent="0">
              <a:buNone/>
            </a:pPr>
            <a:endParaRPr lang="tr-TR" sz="2400" dirty="0" smtClean="0"/>
          </a:p>
          <a:p>
            <a:pPr marL="0" indent="0">
              <a:buNone/>
            </a:pPr>
            <a:r>
              <a:rPr lang="tr-TR" sz="2400" dirty="0" err="1" smtClean="0">
                <a:solidFill>
                  <a:srgbClr val="002060"/>
                </a:solidFill>
              </a:rPr>
              <a:t>Bocci</a:t>
            </a:r>
            <a:r>
              <a:rPr lang="tr-TR" sz="2400" dirty="0">
                <a:solidFill>
                  <a:srgbClr val="002060"/>
                </a:solidFill>
              </a:rPr>
              <a:t>, 2006a</a:t>
            </a:r>
            <a:r>
              <a:rPr lang="tr-TR" sz="2400" dirty="0" smtClean="0">
                <a:solidFill>
                  <a:srgbClr val="002060"/>
                </a:solidFill>
              </a:rPr>
              <a:t>; </a:t>
            </a:r>
            <a:r>
              <a:rPr lang="es-ES" sz="2400" dirty="0" smtClean="0">
                <a:solidFill>
                  <a:srgbClr val="002060"/>
                </a:solidFill>
              </a:rPr>
              <a:t>Bocci</a:t>
            </a:r>
            <a:r>
              <a:rPr lang="es-ES" sz="2400" dirty="0">
                <a:solidFill>
                  <a:srgbClr val="002060"/>
                </a:solidFill>
              </a:rPr>
              <a:t>, 2007b; Kim ve ark., 2009; Travalgi ve</a:t>
            </a:r>
          </a:p>
          <a:p>
            <a:pPr marL="0" indent="0">
              <a:buNone/>
            </a:pPr>
            <a:r>
              <a:rPr lang="tr-TR" sz="2400" dirty="0">
                <a:solidFill>
                  <a:srgbClr val="002060"/>
                </a:solidFill>
              </a:rPr>
              <a:t>ark., </a:t>
            </a:r>
            <a:r>
              <a:rPr lang="tr-TR" sz="2400" dirty="0" smtClean="0">
                <a:solidFill>
                  <a:srgbClr val="002060"/>
                </a:solidFill>
              </a:rPr>
              <a:t>2010</a:t>
            </a:r>
          </a:p>
          <a:p>
            <a:pPr marL="0" indent="0">
              <a:buNone/>
            </a:pPr>
            <a:r>
              <a:rPr lang="tr-TR" sz="2400" dirty="0" smtClean="0">
                <a:solidFill>
                  <a:srgbClr val="002060"/>
                </a:solidFill>
              </a:rPr>
              <a:t>---------------------------------------------------------------------------------------------------</a:t>
            </a:r>
          </a:p>
          <a:p>
            <a:pPr marL="0" indent="0">
              <a:buNone/>
            </a:pPr>
            <a:endParaRPr lang="tr-TR" sz="2400" dirty="0" smtClean="0">
              <a:solidFill>
                <a:srgbClr val="002060"/>
              </a:solidFill>
            </a:endParaRPr>
          </a:p>
          <a:p>
            <a:pPr marL="0" indent="0">
              <a:buNone/>
            </a:pPr>
            <a:endParaRPr lang="tr-TR" sz="2400" dirty="0">
              <a:solidFill>
                <a:srgbClr val="002060"/>
              </a:solidFill>
            </a:endParaRPr>
          </a:p>
          <a:p>
            <a:pPr marL="0" indent="0">
              <a:buNone/>
            </a:pPr>
            <a:r>
              <a:rPr lang="tr-TR" sz="2400" dirty="0" smtClean="0"/>
              <a:t>Kronik </a:t>
            </a:r>
            <a:r>
              <a:rPr lang="tr-TR" sz="2400" dirty="0"/>
              <a:t>yara iyileşmesinde özellikle </a:t>
            </a:r>
            <a:r>
              <a:rPr lang="tr-TR" sz="2400" dirty="0" smtClean="0"/>
              <a:t>de </a:t>
            </a:r>
            <a:r>
              <a:rPr lang="tr-TR" sz="2400" dirty="0" err="1" smtClean="0"/>
              <a:t>atrofik</a:t>
            </a:r>
            <a:r>
              <a:rPr lang="tr-TR" sz="2400" dirty="0" smtClean="0"/>
              <a:t> </a:t>
            </a:r>
            <a:r>
              <a:rPr lang="tr-TR" sz="2400" dirty="0"/>
              <a:t>ve </a:t>
            </a:r>
            <a:r>
              <a:rPr lang="tr-TR" sz="2400" dirty="0" err="1" smtClean="0"/>
              <a:t>iskemik</a:t>
            </a:r>
            <a:r>
              <a:rPr lang="tr-TR" sz="2400" dirty="0" smtClean="0"/>
              <a:t> </a:t>
            </a:r>
            <a:r>
              <a:rPr lang="tr-TR" sz="2400" dirty="0"/>
              <a:t>ülserler ile diyabete </a:t>
            </a:r>
            <a:r>
              <a:rPr lang="tr-TR" sz="2400" dirty="0" smtClean="0"/>
              <a:t>bağlı yaraların </a:t>
            </a:r>
            <a:r>
              <a:rPr lang="tr-TR" sz="2400" dirty="0"/>
              <a:t>sağaltımında kullanılmaktadır </a:t>
            </a:r>
            <a:r>
              <a:rPr lang="tr-TR" sz="2400" dirty="0" smtClean="0"/>
              <a:t>.</a:t>
            </a:r>
          </a:p>
          <a:p>
            <a:pPr marL="0" indent="0">
              <a:buNone/>
            </a:pPr>
            <a:endParaRPr lang="tr-TR" sz="2400" dirty="0"/>
          </a:p>
          <a:p>
            <a:pPr marL="0" indent="0">
              <a:buNone/>
            </a:pPr>
            <a:r>
              <a:rPr lang="tr-TR" sz="2400" dirty="0" err="1" smtClean="0">
                <a:solidFill>
                  <a:srgbClr val="002060"/>
                </a:solidFill>
              </a:rPr>
              <a:t>Bocci</a:t>
            </a:r>
            <a:r>
              <a:rPr lang="tr-TR" sz="2400" dirty="0">
                <a:solidFill>
                  <a:srgbClr val="002060"/>
                </a:solidFill>
              </a:rPr>
              <a:t>, </a:t>
            </a:r>
            <a:r>
              <a:rPr lang="es-ES" sz="2400" dirty="0">
                <a:solidFill>
                  <a:srgbClr val="002060"/>
                </a:solidFill>
              </a:rPr>
              <a:t>2006a; Kim ve ark., 2009; Travalgi ve ark.,</a:t>
            </a:r>
            <a:r>
              <a:rPr lang="tr-TR" sz="2400" dirty="0">
                <a:solidFill>
                  <a:srgbClr val="002060"/>
                </a:solidFill>
              </a:rPr>
              <a:t> </a:t>
            </a:r>
            <a:r>
              <a:rPr lang="it-IT" sz="2400" dirty="0">
                <a:solidFill>
                  <a:srgbClr val="002060"/>
                </a:solidFill>
              </a:rPr>
              <a:t>2010; Valacchi ve ark., </a:t>
            </a:r>
            <a:r>
              <a:rPr lang="it-IT" sz="2400" dirty="0" smtClean="0">
                <a:solidFill>
                  <a:srgbClr val="002060"/>
                </a:solidFill>
              </a:rPr>
              <a:t>2011</a:t>
            </a:r>
            <a:endParaRPr lang="tr-TR" sz="2400" dirty="0">
              <a:solidFill>
                <a:srgbClr val="002060"/>
              </a:solidFill>
            </a:endParaRPr>
          </a:p>
          <a:p>
            <a:pPr marL="0" indent="0">
              <a:buNone/>
            </a:pPr>
            <a:endParaRPr lang="tr-TR" sz="2400" dirty="0">
              <a:solidFill>
                <a:srgbClr val="002060"/>
              </a:solidFill>
            </a:endParaRPr>
          </a:p>
        </p:txBody>
      </p:sp>
    </p:spTree>
    <p:extLst>
      <p:ext uri="{BB962C8B-B14F-4D97-AF65-F5344CB8AC3E}">
        <p14:creationId xmlns:p14="http://schemas.microsoft.com/office/powerpoint/2010/main" xmlns="" val="3530315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14414" y="1052736"/>
            <a:ext cx="7777186" cy="5027389"/>
          </a:xfrm>
        </p:spPr>
        <p:txBody>
          <a:bodyPr>
            <a:normAutofit lnSpcReduction="10000"/>
          </a:bodyPr>
          <a:lstStyle/>
          <a:p>
            <a:pPr marL="0" indent="0">
              <a:buNone/>
            </a:pPr>
            <a:r>
              <a:rPr lang="tr-TR" sz="2400" dirty="0"/>
              <a:t>Ozonun tümörler üzerine olan </a:t>
            </a:r>
            <a:r>
              <a:rPr lang="tr-TR" sz="2400" dirty="0" smtClean="0"/>
              <a:t>sağaltıcı </a:t>
            </a:r>
            <a:r>
              <a:rPr lang="fi-FI" sz="2400" dirty="0" smtClean="0"/>
              <a:t>etkisini</a:t>
            </a:r>
            <a:r>
              <a:rPr lang="fi-FI" sz="2400" dirty="0"/>
              <a:t>, tümörlü dokunun oksijen </a:t>
            </a:r>
            <a:r>
              <a:rPr lang="fi-FI" sz="2400" dirty="0" smtClean="0"/>
              <a:t>oranını</a:t>
            </a:r>
            <a:r>
              <a:rPr lang="tr-TR" sz="2400" dirty="0" smtClean="0"/>
              <a:t> artırmak </a:t>
            </a:r>
            <a:r>
              <a:rPr lang="tr-TR" sz="2400" dirty="0"/>
              <a:t>suretiyle yaptığı </a:t>
            </a:r>
            <a:r>
              <a:rPr lang="tr-TR" sz="2400" dirty="0" smtClean="0"/>
              <a:t>bildirilmektedir.</a:t>
            </a:r>
            <a:endParaRPr lang="tr-TR" sz="2400" dirty="0"/>
          </a:p>
          <a:p>
            <a:pPr marL="0" indent="0">
              <a:buNone/>
            </a:pPr>
            <a:endParaRPr lang="tr-TR" sz="2400" dirty="0" smtClean="0"/>
          </a:p>
          <a:p>
            <a:pPr marL="0" indent="0">
              <a:buNone/>
            </a:pPr>
            <a:r>
              <a:rPr lang="tr-TR" sz="2400" dirty="0" err="1" smtClean="0">
                <a:solidFill>
                  <a:srgbClr val="002060"/>
                </a:solidFill>
              </a:rPr>
              <a:t>Bocci</a:t>
            </a:r>
            <a:r>
              <a:rPr lang="tr-TR" sz="2400" dirty="0" smtClean="0">
                <a:solidFill>
                  <a:srgbClr val="002060"/>
                </a:solidFill>
              </a:rPr>
              <a:t> </a:t>
            </a:r>
            <a:r>
              <a:rPr lang="tr-TR" sz="2400" dirty="0">
                <a:solidFill>
                  <a:srgbClr val="002060"/>
                </a:solidFill>
              </a:rPr>
              <a:t>ve ark., 2005; </a:t>
            </a:r>
            <a:r>
              <a:rPr lang="tr-TR" sz="2400" dirty="0" err="1">
                <a:solidFill>
                  <a:srgbClr val="002060"/>
                </a:solidFill>
              </a:rPr>
              <a:t>Bocci</a:t>
            </a:r>
            <a:r>
              <a:rPr lang="tr-TR" sz="2400" dirty="0">
                <a:solidFill>
                  <a:srgbClr val="002060"/>
                </a:solidFill>
              </a:rPr>
              <a:t>, 2007b; </a:t>
            </a:r>
            <a:r>
              <a:rPr lang="tr-TR" sz="2400" dirty="0" err="1">
                <a:solidFill>
                  <a:srgbClr val="002060"/>
                </a:solidFill>
              </a:rPr>
              <a:t>Clavo</a:t>
            </a:r>
            <a:r>
              <a:rPr lang="tr-TR" sz="2400" dirty="0">
                <a:solidFill>
                  <a:srgbClr val="002060"/>
                </a:solidFill>
              </a:rPr>
              <a:t> </a:t>
            </a:r>
            <a:r>
              <a:rPr lang="tr-TR" sz="2400" dirty="0" smtClean="0">
                <a:solidFill>
                  <a:srgbClr val="002060"/>
                </a:solidFill>
              </a:rPr>
              <a:t>ve ark</a:t>
            </a:r>
            <a:r>
              <a:rPr lang="tr-TR" sz="2400" dirty="0">
                <a:solidFill>
                  <a:srgbClr val="002060"/>
                </a:solidFill>
              </a:rPr>
              <a:t>., </a:t>
            </a:r>
            <a:r>
              <a:rPr lang="tr-TR" sz="2400" dirty="0" smtClean="0">
                <a:solidFill>
                  <a:srgbClr val="002060"/>
                </a:solidFill>
              </a:rPr>
              <a:t>2004</a:t>
            </a:r>
          </a:p>
          <a:p>
            <a:pPr marL="0" indent="0">
              <a:buNone/>
            </a:pPr>
            <a:r>
              <a:rPr lang="tr-TR" sz="2400" dirty="0" smtClean="0"/>
              <a:t>------------------------------------------------------------------------------------------</a:t>
            </a:r>
            <a:endParaRPr lang="tr-TR" sz="2400" dirty="0"/>
          </a:p>
          <a:p>
            <a:pPr marL="0" indent="0">
              <a:buNone/>
            </a:pPr>
            <a:endParaRPr lang="tr-TR" sz="2400" dirty="0" smtClean="0"/>
          </a:p>
          <a:p>
            <a:pPr marL="0" indent="0">
              <a:buNone/>
            </a:pPr>
            <a:r>
              <a:rPr lang="tr-TR" sz="2400" dirty="0"/>
              <a:t>Ozon; </a:t>
            </a:r>
            <a:r>
              <a:rPr lang="tr-TR" sz="2400" dirty="0" err="1"/>
              <a:t>keratokonjiktivitis</a:t>
            </a:r>
            <a:r>
              <a:rPr lang="tr-TR" sz="2400" dirty="0"/>
              <a:t>, kornea ülserleri</a:t>
            </a:r>
            <a:r>
              <a:rPr lang="tr-TR" sz="2400" dirty="0" smtClean="0"/>
              <a:t>, </a:t>
            </a:r>
            <a:r>
              <a:rPr lang="tr-TR" sz="2400" dirty="0" err="1" smtClean="0"/>
              <a:t>glakom</a:t>
            </a:r>
            <a:r>
              <a:rPr lang="tr-TR" sz="2400" dirty="0"/>
              <a:t>, </a:t>
            </a:r>
            <a:r>
              <a:rPr lang="tr-TR" sz="2400" dirty="0" err="1"/>
              <a:t>retinal</a:t>
            </a:r>
            <a:r>
              <a:rPr lang="tr-TR" sz="2400" dirty="0"/>
              <a:t> dejenerasyonlar ve </a:t>
            </a:r>
            <a:r>
              <a:rPr lang="tr-TR" sz="2400" dirty="0" err="1" smtClean="0"/>
              <a:t>retinitis</a:t>
            </a:r>
            <a:r>
              <a:rPr lang="tr-TR" sz="2400" dirty="0" smtClean="0"/>
              <a:t> </a:t>
            </a:r>
            <a:r>
              <a:rPr lang="tr-TR" sz="2400" dirty="0" err="1" smtClean="0"/>
              <a:t>pigmentosa</a:t>
            </a:r>
            <a:r>
              <a:rPr lang="tr-TR" sz="2400" dirty="0" smtClean="0"/>
              <a:t> </a:t>
            </a:r>
            <a:r>
              <a:rPr lang="tr-TR" sz="2400" dirty="0"/>
              <a:t>gibi birçok göz </a:t>
            </a:r>
            <a:r>
              <a:rPr lang="tr-TR" sz="2400" dirty="0" smtClean="0"/>
              <a:t> hastalığının sağaltımında </a:t>
            </a:r>
            <a:r>
              <a:rPr lang="tr-TR" sz="2400" dirty="0"/>
              <a:t>kullanılır </a:t>
            </a:r>
            <a:r>
              <a:rPr lang="tr-TR" sz="2400" dirty="0" smtClean="0"/>
              <a:t>.</a:t>
            </a:r>
          </a:p>
          <a:p>
            <a:pPr marL="0" indent="0">
              <a:buNone/>
            </a:pPr>
            <a:endParaRPr lang="tr-TR" sz="2400" dirty="0" smtClean="0"/>
          </a:p>
          <a:p>
            <a:pPr marL="0" indent="0">
              <a:buNone/>
            </a:pPr>
            <a:r>
              <a:rPr lang="tr-TR" sz="2400" dirty="0" err="1" smtClean="0">
                <a:solidFill>
                  <a:srgbClr val="002060"/>
                </a:solidFill>
              </a:rPr>
              <a:t>Bocci</a:t>
            </a:r>
            <a:r>
              <a:rPr lang="tr-TR" sz="2400" dirty="0">
                <a:solidFill>
                  <a:srgbClr val="002060"/>
                </a:solidFill>
              </a:rPr>
              <a:t>, 2006b; </a:t>
            </a:r>
            <a:r>
              <a:rPr lang="tr-TR" sz="2400" dirty="0" err="1">
                <a:solidFill>
                  <a:srgbClr val="002060"/>
                </a:solidFill>
              </a:rPr>
              <a:t>Vigna</a:t>
            </a:r>
            <a:r>
              <a:rPr lang="tr-TR" sz="2400" dirty="0">
                <a:solidFill>
                  <a:srgbClr val="002060"/>
                </a:solidFill>
              </a:rPr>
              <a:t> </a:t>
            </a:r>
            <a:r>
              <a:rPr lang="tr-TR" sz="2400" dirty="0" smtClean="0">
                <a:solidFill>
                  <a:srgbClr val="002060"/>
                </a:solidFill>
              </a:rPr>
              <a:t>ve </a:t>
            </a:r>
            <a:r>
              <a:rPr lang="tr-TR" sz="2400" dirty="0" err="1" smtClean="0">
                <a:solidFill>
                  <a:srgbClr val="002060"/>
                </a:solidFill>
              </a:rPr>
              <a:t>Menendez</a:t>
            </a:r>
            <a:r>
              <a:rPr lang="tr-TR" sz="2400" dirty="0">
                <a:solidFill>
                  <a:srgbClr val="002060"/>
                </a:solidFill>
              </a:rPr>
              <a:t>, </a:t>
            </a:r>
            <a:r>
              <a:rPr lang="tr-TR" sz="2400" dirty="0" smtClean="0">
                <a:solidFill>
                  <a:srgbClr val="002060"/>
                </a:solidFill>
              </a:rPr>
              <a:t>2007</a:t>
            </a:r>
            <a:endParaRPr lang="tr-TR" sz="2400" dirty="0">
              <a:solidFill>
                <a:srgbClr val="002060"/>
              </a:solidFill>
            </a:endParaRPr>
          </a:p>
          <a:p>
            <a:endParaRPr lang="tr-TR" dirty="0"/>
          </a:p>
        </p:txBody>
      </p:sp>
    </p:spTree>
    <p:extLst>
      <p:ext uri="{BB962C8B-B14F-4D97-AF65-F5344CB8AC3E}">
        <p14:creationId xmlns:p14="http://schemas.microsoft.com/office/powerpoint/2010/main" xmlns="" val="439612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14414" y="1124744"/>
            <a:ext cx="7777186" cy="4955381"/>
          </a:xfrm>
        </p:spPr>
        <p:txBody>
          <a:bodyPr>
            <a:normAutofit lnSpcReduction="10000"/>
          </a:bodyPr>
          <a:lstStyle/>
          <a:p>
            <a:pPr marL="0" indent="0">
              <a:buNone/>
            </a:pPr>
            <a:r>
              <a:rPr lang="tr-TR" sz="2400" dirty="0"/>
              <a:t>Ozon uygulamalarının özellikle </a:t>
            </a:r>
            <a:r>
              <a:rPr lang="tr-TR" sz="2400" dirty="0" err="1" smtClean="0"/>
              <a:t>osteomiyelitis</a:t>
            </a:r>
            <a:r>
              <a:rPr lang="tr-TR" sz="2400" dirty="0" smtClean="0"/>
              <a:t> ve </a:t>
            </a:r>
            <a:r>
              <a:rPr lang="tr-TR" sz="2400" dirty="0"/>
              <a:t>disk fıtıklarında etkili </a:t>
            </a:r>
            <a:r>
              <a:rPr lang="tr-TR" sz="2400" dirty="0" smtClean="0"/>
              <a:t>olduğu b</a:t>
            </a:r>
            <a:r>
              <a:rPr lang="it-IT" sz="2400" dirty="0" smtClean="0"/>
              <a:t>ilinmektedir</a:t>
            </a:r>
            <a:r>
              <a:rPr lang="tr-TR" sz="2400" dirty="0" smtClean="0"/>
              <a:t>.</a:t>
            </a:r>
          </a:p>
          <a:p>
            <a:pPr marL="0" indent="0">
              <a:buNone/>
            </a:pPr>
            <a:endParaRPr lang="tr-TR" sz="2400" dirty="0"/>
          </a:p>
          <a:p>
            <a:pPr marL="0" indent="0">
              <a:buNone/>
            </a:pPr>
            <a:r>
              <a:rPr lang="it-IT" sz="2400" dirty="0" smtClean="0">
                <a:solidFill>
                  <a:srgbClr val="002060"/>
                </a:solidFill>
              </a:rPr>
              <a:t>Bocci</a:t>
            </a:r>
            <a:r>
              <a:rPr lang="it-IT" sz="2400" dirty="0">
                <a:solidFill>
                  <a:srgbClr val="002060"/>
                </a:solidFill>
              </a:rPr>
              <a:t>, 2006a; Bocci, 2007b; </a:t>
            </a:r>
            <a:r>
              <a:rPr lang="it-IT" sz="2400" dirty="0" smtClean="0">
                <a:solidFill>
                  <a:srgbClr val="002060"/>
                </a:solidFill>
              </a:rPr>
              <a:t>Lu</a:t>
            </a:r>
            <a:r>
              <a:rPr lang="tr-TR" sz="2400" dirty="0" smtClean="0">
                <a:solidFill>
                  <a:srgbClr val="002060"/>
                </a:solidFill>
              </a:rPr>
              <a:t> ve </a:t>
            </a:r>
            <a:r>
              <a:rPr lang="tr-TR" sz="2400" dirty="0">
                <a:solidFill>
                  <a:srgbClr val="002060"/>
                </a:solidFill>
              </a:rPr>
              <a:t>ark., </a:t>
            </a:r>
            <a:r>
              <a:rPr lang="tr-TR" sz="2400" dirty="0" smtClean="0">
                <a:solidFill>
                  <a:srgbClr val="002060"/>
                </a:solidFill>
              </a:rPr>
              <a:t>2010</a:t>
            </a:r>
            <a:endParaRPr lang="tr-TR" sz="2400" dirty="0">
              <a:solidFill>
                <a:srgbClr val="002060"/>
              </a:solidFill>
            </a:endParaRPr>
          </a:p>
          <a:p>
            <a:pPr marL="0" indent="0">
              <a:buNone/>
            </a:pPr>
            <a:r>
              <a:rPr lang="tr-TR" sz="2400" dirty="0" smtClean="0"/>
              <a:t>------------------------------------------------------------------------------------</a:t>
            </a:r>
          </a:p>
          <a:p>
            <a:pPr marL="0" indent="0">
              <a:buNone/>
            </a:pPr>
            <a:endParaRPr lang="tr-TR" sz="2400" dirty="0" smtClean="0"/>
          </a:p>
          <a:p>
            <a:pPr marL="0" indent="0">
              <a:buNone/>
            </a:pPr>
            <a:endParaRPr lang="tr-TR" sz="2400" dirty="0"/>
          </a:p>
          <a:p>
            <a:pPr marL="0" indent="0">
              <a:buNone/>
            </a:pPr>
            <a:r>
              <a:rPr lang="tr-TR" sz="2400" dirty="0" smtClean="0"/>
              <a:t>Antioksidan </a:t>
            </a:r>
            <a:r>
              <a:rPr lang="tr-TR" sz="2400" dirty="0"/>
              <a:t>sistemlerin </a:t>
            </a:r>
            <a:r>
              <a:rPr lang="tr-TR" sz="2400" dirty="0" smtClean="0"/>
              <a:t>aktive </a:t>
            </a:r>
            <a:r>
              <a:rPr lang="it-IT" sz="2400" dirty="0" smtClean="0"/>
              <a:t>Edilmesi</a:t>
            </a:r>
            <a:r>
              <a:rPr lang="tr-TR" sz="2400" dirty="0" smtClean="0"/>
              <a:t> temel etkisi ile p</a:t>
            </a:r>
            <a:r>
              <a:rPr lang="it-IT" sz="2400" dirty="0" smtClean="0"/>
              <a:t>eritonitislerin</a:t>
            </a:r>
            <a:r>
              <a:rPr lang="tr-TR" sz="2400" dirty="0" smtClean="0"/>
              <a:t> sağaltımında </a:t>
            </a:r>
            <a:r>
              <a:rPr lang="tr-TR" sz="2400" dirty="0"/>
              <a:t>büyük bir önem arz </a:t>
            </a:r>
            <a:r>
              <a:rPr lang="tr-TR" sz="2400" dirty="0" smtClean="0"/>
              <a:t>eder.</a:t>
            </a:r>
          </a:p>
          <a:p>
            <a:endParaRPr lang="tr-TR" sz="2400" dirty="0"/>
          </a:p>
          <a:p>
            <a:pPr marL="0" indent="0">
              <a:buNone/>
            </a:pPr>
            <a:r>
              <a:rPr lang="es-ES" sz="2400" dirty="0" smtClean="0">
                <a:solidFill>
                  <a:srgbClr val="002060"/>
                </a:solidFill>
              </a:rPr>
              <a:t>Rodriguez </a:t>
            </a:r>
            <a:r>
              <a:rPr lang="es-ES" sz="2400" dirty="0">
                <a:solidFill>
                  <a:srgbClr val="002060"/>
                </a:solidFill>
              </a:rPr>
              <a:t>ve ark., 2009; Shinozuka ve ark</a:t>
            </a:r>
            <a:r>
              <a:rPr lang="es-ES" sz="2400" dirty="0" smtClean="0">
                <a:solidFill>
                  <a:srgbClr val="002060"/>
                </a:solidFill>
              </a:rPr>
              <a:t>.,</a:t>
            </a:r>
            <a:r>
              <a:rPr lang="tr-TR" sz="2400" dirty="0" smtClean="0">
                <a:solidFill>
                  <a:srgbClr val="002060"/>
                </a:solidFill>
              </a:rPr>
              <a:t>2008</a:t>
            </a:r>
          </a:p>
          <a:p>
            <a:endParaRPr lang="tr-TR" dirty="0"/>
          </a:p>
        </p:txBody>
      </p:sp>
    </p:spTree>
    <p:extLst>
      <p:ext uri="{BB962C8B-B14F-4D97-AF65-F5344CB8AC3E}">
        <p14:creationId xmlns:p14="http://schemas.microsoft.com/office/powerpoint/2010/main" xmlns="" val="1096959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85852" y="1052736"/>
            <a:ext cx="7858148" cy="5073427"/>
          </a:xfrm>
        </p:spPr>
        <p:txBody>
          <a:bodyPr>
            <a:normAutofit/>
          </a:bodyPr>
          <a:lstStyle/>
          <a:p>
            <a:pPr marL="0" indent="0">
              <a:buNone/>
            </a:pPr>
            <a:r>
              <a:rPr lang="tr-TR" sz="2400" dirty="0"/>
              <a:t>Sadece disk içine veya </a:t>
            </a:r>
            <a:r>
              <a:rPr lang="tr-TR" sz="2400" dirty="0" err="1"/>
              <a:t>periforaminal</a:t>
            </a:r>
            <a:r>
              <a:rPr lang="tr-TR" sz="2400" dirty="0"/>
              <a:t> yada </a:t>
            </a:r>
            <a:r>
              <a:rPr lang="tr-TR" sz="2400" dirty="0" err="1" smtClean="0"/>
              <a:t>paravertebral</a:t>
            </a:r>
            <a:r>
              <a:rPr lang="tr-TR" sz="2400" dirty="0" smtClean="0"/>
              <a:t> kaslara </a:t>
            </a:r>
            <a:r>
              <a:rPr lang="tr-TR" sz="2400" dirty="0"/>
              <a:t>uygulanan ozon enjeksiyonu konusunda 117 </a:t>
            </a:r>
            <a:r>
              <a:rPr lang="tr-TR" sz="2400" dirty="0" smtClean="0"/>
              <a:t>makale tıp literatüründe yerini almıştır.</a:t>
            </a:r>
            <a:endParaRPr lang="tr-TR" sz="2400" i="1" dirty="0" smtClean="0"/>
          </a:p>
          <a:p>
            <a:pPr marL="0" indent="0">
              <a:buNone/>
            </a:pPr>
            <a:endParaRPr lang="tr-TR" sz="2400" i="1" dirty="0"/>
          </a:p>
          <a:p>
            <a:pPr marL="0" indent="0">
              <a:buNone/>
            </a:pPr>
            <a:r>
              <a:rPr lang="pt-BR" sz="2400" i="1" dirty="0" smtClean="0">
                <a:solidFill>
                  <a:srgbClr val="002060"/>
                </a:solidFill>
              </a:rPr>
              <a:t>Francisco </a:t>
            </a:r>
            <a:r>
              <a:rPr lang="pt-BR" sz="2400" i="1" dirty="0">
                <a:solidFill>
                  <a:srgbClr val="002060"/>
                </a:solidFill>
              </a:rPr>
              <a:t>N. De Oliveira </a:t>
            </a:r>
            <a:r>
              <a:rPr lang="pt-BR" sz="2400" i="1" dirty="0" smtClean="0">
                <a:solidFill>
                  <a:srgbClr val="002060"/>
                </a:solidFill>
              </a:rPr>
              <a:t>Magalhaes</a:t>
            </a:r>
            <a:r>
              <a:rPr lang="tr-TR" sz="2400" i="1" dirty="0" smtClean="0">
                <a:solidFill>
                  <a:srgbClr val="002060"/>
                </a:solidFill>
              </a:rPr>
              <a:t> ve ark. </a:t>
            </a:r>
            <a:r>
              <a:rPr lang="pt-BR" sz="2400" i="1" dirty="0" smtClean="0">
                <a:solidFill>
                  <a:srgbClr val="002060"/>
                </a:solidFill>
              </a:rPr>
              <a:t> </a:t>
            </a:r>
            <a:r>
              <a:rPr lang="en-US" sz="2400" i="1" dirty="0" smtClean="0">
                <a:solidFill>
                  <a:srgbClr val="002060"/>
                </a:solidFill>
              </a:rPr>
              <a:t>Pain </a:t>
            </a:r>
            <a:r>
              <a:rPr lang="en-US" sz="2400" i="1" dirty="0">
                <a:solidFill>
                  <a:srgbClr val="002060"/>
                </a:solidFill>
              </a:rPr>
              <a:t>Physician </a:t>
            </a:r>
            <a:r>
              <a:rPr lang="en-US" sz="2400" i="1" dirty="0" smtClean="0">
                <a:solidFill>
                  <a:srgbClr val="002060"/>
                </a:solidFill>
              </a:rPr>
              <a:t>2012</a:t>
            </a:r>
            <a:endParaRPr lang="tr-TR" sz="2400" i="1" dirty="0" smtClean="0">
              <a:solidFill>
                <a:srgbClr val="002060"/>
              </a:solidFill>
            </a:endParaRPr>
          </a:p>
          <a:p>
            <a:pPr marL="0" indent="0">
              <a:buNone/>
            </a:pPr>
            <a:r>
              <a:rPr lang="tr-TR" sz="2400" i="1" dirty="0" smtClean="0"/>
              <a:t>------------------------------------------------------------------------------------------------------------</a:t>
            </a:r>
          </a:p>
          <a:p>
            <a:pPr marL="0" indent="0">
              <a:buNone/>
            </a:pPr>
            <a:endParaRPr lang="tr-TR" sz="2400" i="1" dirty="0" smtClean="0"/>
          </a:p>
          <a:p>
            <a:pPr marL="0" indent="0">
              <a:buNone/>
            </a:pPr>
            <a:r>
              <a:rPr lang="tr-TR" sz="2400" dirty="0" err="1"/>
              <a:t>Dejeneratif</a:t>
            </a:r>
            <a:r>
              <a:rPr lang="tr-TR" sz="2400" dirty="0"/>
              <a:t> disk hastalığı ve kronik bel ağrılarında da etkinliği</a:t>
            </a:r>
          </a:p>
          <a:p>
            <a:pPr marL="0" indent="0">
              <a:buNone/>
            </a:pPr>
            <a:r>
              <a:rPr lang="tr-TR" sz="2400" dirty="0" smtClean="0"/>
              <a:t>gösterilmiştir.</a:t>
            </a:r>
            <a:r>
              <a:rPr lang="tr-TR" sz="2400" i="1" dirty="0" smtClean="0"/>
              <a:t> </a:t>
            </a:r>
            <a:endParaRPr lang="tr-TR" sz="2400" i="1" dirty="0"/>
          </a:p>
          <a:p>
            <a:pPr marL="0" indent="0">
              <a:buNone/>
            </a:pPr>
            <a:r>
              <a:rPr lang="tr-TR" sz="2400" i="1" dirty="0" err="1">
                <a:solidFill>
                  <a:srgbClr val="002060"/>
                </a:solidFill>
              </a:rPr>
              <a:t>Karppinen</a:t>
            </a:r>
            <a:r>
              <a:rPr lang="tr-TR" sz="2400" i="1" dirty="0">
                <a:solidFill>
                  <a:srgbClr val="002060"/>
                </a:solidFill>
              </a:rPr>
              <a:t> J ve ark.</a:t>
            </a:r>
            <a:r>
              <a:rPr lang="en-US" sz="2400" i="1" dirty="0">
                <a:solidFill>
                  <a:srgbClr val="002060"/>
                </a:solidFill>
              </a:rPr>
              <a:t> </a:t>
            </a:r>
            <a:r>
              <a:rPr lang="en-US" sz="2400" i="1" dirty="0" err="1">
                <a:solidFill>
                  <a:srgbClr val="002060"/>
                </a:solidFill>
              </a:rPr>
              <a:t>Orthop</a:t>
            </a:r>
            <a:r>
              <a:rPr lang="en-US" sz="2400" i="1" dirty="0">
                <a:solidFill>
                  <a:srgbClr val="002060"/>
                </a:solidFill>
              </a:rPr>
              <a:t> </a:t>
            </a:r>
            <a:r>
              <a:rPr lang="en-US" sz="2400" i="1" dirty="0" err="1">
                <a:solidFill>
                  <a:srgbClr val="002060"/>
                </a:solidFill>
              </a:rPr>
              <a:t>Clin</a:t>
            </a:r>
            <a:r>
              <a:rPr lang="en-US" sz="2400" i="1" dirty="0">
                <a:solidFill>
                  <a:srgbClr val="002060"/>
                </a:solidFill>
              </a:rPr>
              <a:t> North Am. 2011</a:t>
            </a:r>
            <a:endParaRPr lang="tr-TR" sz="2400" dirty="0">
              <a:solidFill>
                <a:srgbClr val="002060"/>
              </a:solidFill>
            </a:endParaRPr>
          </a:p>
          <a:p>
            <a:pPr marL="0" indent="0">
              <a:buNone/>
            </a:pPr>
            <a:endParaRPr lang="tr-TR" i="1" dirty="0"/>
          </a:p>
          <a:p>
            <a:pPr marL="0" indent="0">
              <a:buNone/>
            </a:pPr>
            <a:endParaRPr lang="tr-TR" dirty="0"/>
          </a:p>
        </p:txBody>
      </p:sp>
    </p:spTree>
    <p:extLst>
      <p:ext uri="{BB962C8B-B14F-4D97-AF65-F5344CB8AC3E}">
        <p14:creationId xmlns:p14="http://schemas.microsoft.com/office/powerpoint/2010/main" xmlns="" val="278077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Endikasyonlar</a:t>
            </a:r>
            <a:endParaRPr lang="tr-TR" dirty="0"/>
          </a:p>
        </p:txBody>
      </p:sp>
      <p:sp>
        <p:nvSpPr>
          <p:cNvPr id="3" name="2 İçerik Yer Tutucusu"/>
          <p:cNvSpPr>
            <a:spLocks noGrp="1"/>
          </p:cNvSpPr>
          <p:nvPr>
            <p:ph idx="1"/>
          </p:nvPr>
        </p:nvSpPr>
        <p:spPr>
          <a:xfrm>
            <a:off x="1071538" y="1600201"/>
            <a:ext cx="7615262" cy="4186254"/>
          </a:xfrm>
        </p:spPr>
        <p:txBody>
          <a:bodyPr>
            <a:normAutofit fontScale="25000" lnSpcReduction="20000"/>
          </a:bodyPr>
          <a:lstStyle/>
          <a:p>
            <a:r>
              <a:rPr lang="tr-TR" dirty="0" err="1" smtClean="0"/>
              <a:t>Arteriel</a:t>
            </a:r>
            <a:r>
              <a:rPr lang="tr-TR" dirty="0" smtClean="0"/>
              <a:t> dolaşım bozuklukları</a:t>
            </a:r>
          </a:p>
          <a:p>
            <a:r>
              <a:rPr lang="tr-TR" dirty="0" err="1" smtClean="0"/>
              <a:t>İmmünoaktivasyon</a:t>
            </a:r>
            <a:endParaRPr lang="tr-TR" dirty="0" smtClean="0"/>
          </a:p>
          <a:p>
            <a:r>
              <a:rPr lang="tr-TR" dirty="0" smtClean="0"/>
              <a:t>Enfeksiyonlar</a:t>
            </a:r>
          </a:p>
          <a:p>
            <a:r>
              <a:rPr lang="tr-TR" dirty="0" err="1" smtClean="0"/>
              <a:t>Enflamatuar</a:t>
            </a:r>
            <a:r>
              <a:rPr lang="tr-TR" dirty="0" smtClean="0"/>
              <a:t> durumlar</a:t>
            </a:r>
          </a:p>
          <a:p>
            <a:r>
              <a:rPr lang="tr-TR" dirty="0" smtClean="0"/>
              <a:t>Akne </a:t>
            </a:r>
            <a:r>
              <a:rPr lang="tr-TR" dirty="0" err="1" smtClean="0"/>
              <a:t>vulgaris</a:t>
            </a:r>
            <a:r>
              <a:rPr lang="tr-TR" dirty="0" smtClean="0"/>
              <a:t> (yaygın akne)</a:t>
            </a:r>
          </a:p>
          <a:p>
            <a:r>
              <a:rPr lang="tr-TR" dirty="0" smtClean="0"/>
              <a:t>Alerjiler</a:t>
            </a:r>
          </a:p>
          <a:p>
            <a:r>
              <a:rPr lang="tr-TR" dirty="0" smtClean="0"/>
              <a:t>Kanser tedavisinde yardımcı olarak</a:t>
            </a:r>
          </a:p>
          <a:p>
            <a:r>
              <a:rPr lang="tr-TR" dirty="0" err="1" smtClean="0"/>
              <a:t>İmmünoaktivasyon</a:t>
            </a:r>
            <a:endParaRPr lang="tr-TR" dirty="0" smtClean="0"/>
          </a:p>
          <a:p>
            <a:r>
              <a:rPr lang="tr-TR" dirty="0" smtClean="0"/>
              <a:t>Harici ülserler (</a:t>
            </a:r>
            <a:r>
              <a:rPr lang="tr-TR" dirty="0" err="1" smtClean="0"/>
              <a:t>ulkus</a:t>
            </a:r>
            <a:r>
              <a:rPr lang="tr-TR" dirty="0" smtClean="0"/>
              <a:t> </a:t>
            </a:r>
            <a:r>
              <a:rPr lang="tr-TR" dirty="0" err="1" smtClean="0"/>
              <a:t>kruris</a:t>
            </a:r>
            <a:r>
              <a:rPr lang="tr-TR" dirty="0" smtClean="0"/>
              <a:t>, </a:t>
            </a:r>
            <a:r>
              <a:rPr lang="tr-TR" dirty="0" err="1" smtClean="0"/>
              <a:t>dekübitus</a:t>
            </a:r>
            <a:r>
              <a:rPr lang="tr-TR" dirty="0" smtClean="0"/>
              <a:t> ülserleri)</a:t>
            </a:r>
          </a:p>
          <a:p>
            <a:r>
              <a:rPr lang="tr-TR" dirty="0" smtClean="0"/>
              <a:t>Yanıklar ve </a:t>
            </a:r>
            <a:r>
              <a:rPr lang="tr-TR" dirty="0" err="1" smtClean="0"/>
              <a:t>süperenfekte</a:t>
            </a:r>
            <a:r>
              <a:rPr lang="tr-TR" dirty="0" smtClean="0"/>
              <a:t> yanıklar</a:t>
            </a:r>
          </a:p>
          <a:p>
            <a:r>
              <a:rPr lang="tr-TR" dirty="0" smtClean="0"/>
              <a:t>Cilt lezyonları (yaralar) Lokal enfeksiyonlar ( </a:t>
            </a:r>
            <a:r>
              <a:rPr lang="tr-TR" dirty="0" err="1" smtClean="0"/>
              <a:t>herpes</a:t>
            </a:r>
            <a:r>
              <a:rPr lang="tr-TR" dirty="0" smtClean="0"/>
              <a:t> </a:t>
            </a:r>
            <a:r>
              <a:rPr lang="tr-TR" dirty="0" err="1" smtClean="0"/>
              <a:t>simplex</a:t>
            </a:r>
            <a:r>
              <a:rPr lang="tr-TR" dirty="0" smtClean="0"/>
              <a:t>, </a:t>
            </a:r>
            <a:r>
              <a:rPr lang="tr-TR" dirty="0" err="1" smtClean="0"/>
              <a:t>herpes</a:t>
            </a:r>
            <a:r>
              <a:rPr lang="tr-TR" dirty="0" smtClean="0"/>
              <a:t> </a:t>
            </a:r>
            <a:r>
              <a:rPr lang="tr-TR" dirty="0" err="1" smtClean="0"/>
              <a:t>zoster</a:t>
            </a:r>
            <a:r>
              <a:rPr lang="tr-TR" dirty="0" smtClean="0"/>
              <a:t>, mikoz)</a:t>
            </a:r>
          </a:p>
          <a:p>
            <a:r>
              <a:rPr lang="tr-TR" dirty="0" smtClean="0"/>
              <a:t>Göz yaralanmaları ve enfeksiyonları.</a:t>
            </a:r>
          </a:p>
          <a:p>
            <a:r>
              <a:rPr lang="tr-TR" dirty="0" smtClean="0"/>
              <a:t>Lokal enfeksiyonlar</a:t>
            </a:r>
          </a:p>
          <a:p>
            <a:r>
              <a:rPr lang="tr-TR" dirty="0" err="1" smtClean="0"/>
              <a:t>Ulkus</a:t>
            </a:r>
            <a:r>
              <a:rPr lang="tr-TR" dirty="0" smtClean="0"/>
              <a:t> </a:t>
            </a:r>
            <a:r>
              <a:rPr lang="tr-TR" dirty="0" err="1" smtClean="0"/>
              <a:t>kruris</a:t>
            </a:r>
            <a:endParaRPr lang="tr-TR" dirty="0" smtClean="0"/>
          </a:p>
          <a:p>
            <a:r>
              <a:rPr lang="tr-TR" dirty="0" err="1" smtClean="0"/>
              <a:t>Dekübit</a:t>
            </a:r>
            <a:r>
              <a:rPr lang="tr-TR" dirty="0" smtClean="0"/>
              <a:t> ülserler</a:t>
            </a:r>
          </a:p>
          <a:p>
            <a:r>
              <a:rPr lang="tr-TR" dirty="0" smtClean="0"/>
              <a:t>Mikoz, </a:t>
            </a:r>
            <a:r>
              <a:rPr lang="tr-TR" dirty="0" err="1" smtClean="0"/>
              <a:t>mikotik</a:t>
            </a:r>
            <a:r>
              <a:rPr lang="tr-TR" dirty="0" smtClean="0"/>
              <a:t> enfeksiyonlar</a:t>
            </a:r>
          </a:p>
          <a:p>
            <a:r>
              <a:rPr lang="tr-TR" dirty="0" err="1" smtClean="0"/>
              <a:t>Herpes</a:t>
            </a:r>
            <a:r>
              <a:rPr lang="tr-TR" dirty="0" smtClean="0"/>
              <a:t> </a:t>
            </a:r>
            <a:r>
              <a:rPr lang="tr-TR" dirty="0" err="1" smtClean="0"/>
              <a:t>simplex</a:t>
            </a:r>
            <a:r>
              <a:rPr lang="tr-TR" dirty="0" smtClean="0"/>
              <a:t> ve </a:t>
            </a:r>
            <a:r>
              <a:rPr lang="tr-TR" dirty="0" err="1" smtClean="0"/>
              <a:t>herpes</a:t>
            </a:r>
            <a:r>
              <a:rPr lang="tr-TR" dirty="0" smtClean="0"/>
              <a:t> </a:t>
            </a:r>
            <a:r>
              <a:rPr lang="tr-TR" dirty="0" err="1" smtClean="0"/>
              <a:t>zoster</a:t>
            </a:r>
            <a:r>
              <a:rPr lang="tr-TR" dirty="0" smtClean="0"/>
              <a:t> (gerektiğinde </a:t>
            </a:r>
            <a:r>
              <a:rPr lang="tr-TR" dirty="0" err="1" smtClean="0"/>
              <a:t>subkütanöz</a:t>
            </a:r>
            <a:r>
              <a:rPr lang="tr-TR" dirty="0" smtClean="0"/>
              <a:t> ozon enjeksiyonları dahil olmak üzere)</a:t>
            </a:r>
          </a:p>
          <a:p>
            <a:r>
              <a:rPr lang="tr-TR" dirty="0" smtClean="0"/>
              <a:t>Yanıklar ve </a:t>
            </a:r>
            <a:r>
              <a:rPr lang="tr-TR" dirty="0" err="1" smtClean="0"/>
              <a:t>süperenfekte</a:t>
            </a:r>
            <a:r>
              <a:rPr lang="tr-TR" dirty="0" smtClean="0"/>
              <a:t> yanıklar</a:t>
            </a:r>
          </a:p>
          <a:p>
            <a:r>
              <a:rPr lang="tr-TR" dirty="0" err="1" smtClean="0"/>
              <a:t>İntraoperatif</a:t>
            </a:r>
            <a:r>
              <a:rPr lang="tr-TR" dirty="0" smtClean="0"/>
              <a:t> yıkama</a:t>
            </a:r>
          </a:p>
          <a:p>
            <a:r>
              <a:rPr lang="tr-TR" dirty="0" smtClean="0"/>
              <a:t>Göz yaralanmaları ve enfeksiyonlar</a:t>
            </a:r>
          </a:p>
          <a:p>
            <a:r>
              <a:rPr lang="tr-TR" dirty="0" smtClean="0"/>
              <a:t>Cerrahi yaralar (iyileştirme: </a:t>
            </a:r>
            <a:r>
              <a:rPr lang="tr-TR" dirty="0" err="1" smtClean="0"/>
              <a:t>primer</a:t>
            </a:r>
            <a:r>
              <a:rPr lang="tr-TR" dirty="0" smtClean="0"/>
              <a:t> veya </a:t>
            </a:r>
            <a:r>
              <a:rPr lang="tr-TR" dirty="0" err="1" smtClean="0"/>
              <a:t>sekonder</a:t>
            </a:r>
            <a:r>
              <a:rPr lang="tr-TR" dirty="0" smtClean="0"/>
              <a:t>)</a:t>
            </a:r>
          </a:p>
          <a:p>
            <a:r>
              <a:rPr lang="tr-TR" dirty="0" err="1" smtClean="0"/>
              <a:t>Travmatik</a:t>
            </a:r>
            <a:r>
              <a:rPr lang="tr-TR" dirty="0" smtClean="0"/>
              <a:t> veya bakteriyel kökenli ödemler.</a:t>
            </a:r>
          </a:p>
          <a:p>
            <a:r>
              <a:rPr lang="tr-TR" dirty="0" err="1" smtClean="0"/>
              <a:t>Romatizmal</a:t>
            </a:r>
            <a:r>
              <a:rPr lang="tr-TR" dirty="0" smtClean="0"/>
              <a:t> ve </a:t>
            </a:r>
            <a:r>
              <a:rPr lang="tr-TR" dirty="0" err="1" smtClean="0"/>
              <a:t>dejeneratif</a:t>
            </a:r>
            <a:r>
              <a:rPr lang="tr-TR" dirty="0" smtClean="0"/>
              <a:t> tipte hastalıkların ve eklem yaralanmalarının (artroz, </a:t>
            </a:r>
            <a:r>
              <a:rPr lang="tr-TR" dirty="0" err="1" smtClean="0"/>
              <a:t>artropati</a:t>
            </a:r>
            <a:r>
              <a:rPr lang="tr-TR" dirty="0" smtClean="0"/>
              <a:t>) semptomları</a:t>
            </a:r>
          </a:p>
          <a:p>
            <a:r>
              <a:rPr lang="tr-TR" dirty="0" smtClean="0"/>
              <a:t>Aktif </a:t>
            </a:r>
            <a:r>
              <a:rPr lang="tr-TR" dirty="0" err="1" smtClean="0"/>
              <a:t>gonartroz</a:t>
            </a:r>
            <a:r>
              <a:rPr lang="tr-TR" dirty="0" smtClean="0"/>
              <a:t>, omuz ekleminde hareket kısıtlılığı ve omuz ekleminin akut hastalıklarında</a:t>
            </a:r>
          </a:p>
          <a:p>
            <a:r>
              <a:rPr lang="tr-TR" dirty="0" smtClean="0"/>
              <a:t>Kireçlenme ve son aşamasında ağrılı kısıtlayıcı hareketlere neden olan kronik omuz eklemi koşullarında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tr-TR" b="1" dirty="0" smtClean="0"/>
              <a:t>Ozonun </a:t>
            </a:r>
            <a:r>
              <a:rPr lang="tr-TR" b="1" dirty="0" err="1" smtClean="0"/>
              <a:t>kontrendikasyonları</a:t>
            </a:r>
            <a:endParaRPr lang="tr-TR" b="1" dirty="0"/>
          </a:p>
        </p:txBody>
      </p:sp>
      <p:sp>
        <p:nvSpPr>
          <p:cNvPr id="3" name="İçerik Yer Tutucusu 2"/>
          <p:cNvSpPr>
            <a:spLocks noGrp="1"/>
          </p:cNvSpPr>
          <p:nvPr>
            <p:ph idx="1"/>
          </p:nvPr>
        </p:nvSpPr>
        <p:spPr/>
        <p:txBody>
          <a:bodyPr>
            <a:normAutofit fontScale="92500" lnSpcReduction="20000"/>
          </a:bodyPr>
          <a:lstStyle/>
          <a:p>
            <a:pPr marL="0" indent="0">
              <a:buNone/>
            </a:pPr>
            <a:endParaRPr lang="tr-TR" sz="2400" dirty="0" smtClean="0"/>
          </a:p>
          <a:p>
            <a:r>
              <a:rPr lang="tr-TR" sz="2400" dirty="0" err="1" smtClean="0"/>
              <a:t>Favizm</a:t>
            </a:r>
            <a:r>
              <a:rPr lang="tr-TR" sz="2400" dirty="0" smtClean="0"/>
              <a:t>;alyuvarlarda bir enzim eksikliği ile seyreden hastalarda (</a:t>
            </a:r>
            <a:r>
              <a:rPr lang="tr-TR" sz="2400" dirty="0" err="1" smtClean="0"/>
              <a:t>Glukoz</a:t>
            </a:r>
            <a:r>
              <a:rPr lang="tr-TR" sz="2400" dirty="0" smtClean="0"/>
              <a:t> 6 fosfat </a:t>
            </a:r>
            <a:r>
              <a:rPr lang="tr-TR" sz="2400" dirty="0" err="1" smtClean="0"/>
              <a:t>dehidrogenz</a:t>
            </a:r>
            <a:r>
              <a:rPr lang="tr-TR" sz="2400" dirty="0" smtClean="0"/>
              <a:t> enzim eksikliği)</a:t>
            </a:r>
          </a:p>
          <a:p>
            <a:r>
              <a:rPr lang="tr-TR" sz="2400" dirty="0" smtClean="0"/>
              <a:t> Aşırı alkol kullananlarda</a:t>
            </a:r>
          </a:p>
          <a:p>
            <a:r>
              <a:rPr lang="tr-TR" sz="2400" dirty="0" err="1" smtClean="0"/>
              <a:t>Hipertroidi</a:t>
            </a:r>
            <a:r>
              <a:rPr lang="tr-TR" sz="2400" dirty="0" smtClean="0"/>
              <a:t>;</a:t>
            </a:r>
            <a:r>
              <a:rPr lang="tr-TR" sz="2400" dirty="0" err="1" smtClean="0"/>
              <a:t>troid</a:t>
            </a:r>
            <a:r>
              <a:rPr lang="tr-TR" sz="2400" dirty="0" smtClean="0"/>
              <a:t> bezi aşırı çalışanlarda</a:t>
            </a:r>
          </a:p>
          <a:p>
            <a:r>
              <a:rPr lang="tr-TR" sz="2400" dirty="0" smtClean="0"/>
              <a:t>İleri derecede kansızlık ve kanla ilgili bazı rahatsızlığı (hemofili,kanama pıhtılaşma hastalıkları v.s.) olan hastalarda</a:t>
            </a:r>
          </a:p>
          <a:p>
            <a:r>
              <a:rPr lang="tr-TR" sz="2400" dirty="0" smtClean="0"/>
              <a:t>Kronik ve tekrarlayıcı pankreas bezi iltihaplarında (</a:t>
            </a:r>
            <a:r>
              <a:rPr lang="tr-TR" sz="2400" dirty="0" err="1" smtClean="0"/>
              <a:t>Pankreatitler</a:t>
            </a:r>
            <a:r>
              <a:rPr lang="tr-TR" sz="2400" dirty="0" smtClean="0"/>
              <a:t>)</a:t>
            </a:r>
          </a:p>
          <a:p>
            <a:r>
              <a:rPr lang="tr-TR" sz="2400" dirty="0" smtClean="0"/>
              <a:t>Yeni gelişmiş kalp enfarktüsü ve kanamanın aktif olarak devam ettiği beyin felci gibi bazı hastalıklar</a:t>
            </a:r>
          </a:p>
          <a:p>
            <a:r>
              <a:rPr lang="tr-TR" sz="2400" dirty="0" smtClean="0"/>
              <a:t>Gebelik</a:t>
            </a:r>
          </a:p>
          <a:p>
            <a:pPr marL="0" indent="0">
              <a:buNone/>
            </a:pPr>
            <a:endParaRPr lang="tr-TR" sz="2400" dirty="0"/>
          </a:p>
          <a:p>
            <a:pPr marL="0" indent="0">
              <a:buNone/>
            </a:pPr>
            <a:r>
              <a:rPr lang="sv-SE" sz="2400" dirty="0" smtClean="0">
                <a:solidFill>
                  <a:srgbClr val="002060"/>
                </a:solidFill>
              </a:rPr>
              <a:t>Nogales </a:t>
            </a:r>
            <a:r>
              <a:rPr lang="sv-SE" sz="2400" dirty="0">
                <a:solidFill>
                  <a:srgbClr val="002060"/>
                </a:solidFill>
              </a:rPr>
              <a:t>ve ark., </a:t>
            </a:r>
            <a:r>
              <a:rPr lang="sv-SE" sz="2400" dirty="0" smtClean="0">
                <a:solidFill>
                  <a:srgbClr val="002060"/>
                </a:solidFill>
              </a:rPr>
              <a:t>2008.</a:t>
            </a:r>
            <a:endParaRPr lang="tr-TR" sz="2400" dirty="0" smtClean="0">
              <a:solidFill>
                <a:srgbClr val="002060"/>
              </a:solidFill>
            </a:endParaRPr>
          </a:p>
          <a:p>
            <a:pPr marL="0" indent="0">
              <a:buNone/>
            </a:pPr>
            <a:endParaRPr lang="tr-TR" sz="2400" dirty="0"/>
          </a:p>
        </p:txBody>
      </p:sp>
    </p:spTree>
    <p:extLst>
      <p:ext uri="{BB962C8B-B14F-4D97-AF65-F5344CB8AC3E}">
        <p14:creationId xmlns:p14="http://schemas.microsoft.com/office/powerpoint/2010/main" xmlns="" val="3564967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hlinkClick r:id="rId2" action="ppaction://hlinkfile"/>
              </a:rPr>
              <a:t>Madrit</a:t>
            </a:r>
            <a:r>
              <a:rPr lang="tr-TR" dirty="0" smtClean="0">
                <a:hlinkClick r:id="rId2" action="ppaction://hlinkfile"/>
              </a:rPr>
              <a:t> </a:t>
            </a:r>
            <a:r>
              <a:rPr lang="tr-TR" dirty="0" err="1" smtClean="0">
                <a:hlinkClick r:id="rId2" action="ppaction://hlinkfile"/>
              </a:rPr>
              <a:t>Deklerasyonu</a:t>
            </a:r>
            <a:endParaRPr lang="tr-TR" dirty="0"/>
          </a:p>
        </p:txBody>
      </p:sp>
      <p:sp>
        <p:nvSpPr>
          <p:cNvPr id="3" name="2 İçerik Yer Tutucusu"/>
          <p:cNvSpPr>
            <a:spLocks noGrp="1"/>
          </p:cNvSpPr>
          <p:nvPr>
            <p:ph idx="1"/>
          </p:nvPr>
        </p:nvSpPr>
        <p:spPr/>
        <p:txBody>
          <a:bodyPr>
            <a:normAutofit/>
          </a:bodyPr>
          <a:lstStyle/>
          <a:p>
            <a:pPr>
              <a:buNone/>
            </a:pPr>
            <a:r>
              <a:rPr lang="tr-TR" dirty="0" smtClean="0"/>
              <a:t> </a:t>
            </a:r>
            <a:r>
              <a:rPr lang="tr-TR" b="1" dirty="0" smtClean="0"/>
              <a:t>OZON TEDAVİSİNDE MADRİD DEKLARASYONU </a:t>
            </a:r>
          </a:p>
          <a:p>
            <a:pPr>
              <a:buNone/>
            </a:pPr>
            <a:r>
              <a:rPr lang="tr-TR" i="1" dirty="0" smtClean="0"/>
              <a:t>	Bu Deklarasyon; İspanya Ozon Tedavisi Tıp Profesyonelleri Topluluğu (AEPROMO) himayesinde, 3- 4 Haziran 2010 tarihlerinde, Madrid’de Kraliyet Tıp Akademisi’nde yapılan “Uluslararası Ozon Tedavisi Okulları (ekolleri) Toplantısında” onaylanmıştır</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42976" y="404664"/>
            <a:ext cx="7848624" cy="890736"/>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tr-TR" b="1" dirty="0" smtClean="0">
                <a:latin typeface="Arial" pitchFamily="34" charset="0"/>
                <a:cs typeface="Arial" pitchFamily="34" charset="0"/>
              </a:rPr>
              <a:t>OZON</a:t>
            </a:r>
            <a:endParaRPr lang="tr-TR" b="1" dirty="0">
              <a:latin typeface="Arial" pitchFamily="34" charset="0"/>
              <a:cs typeface="Arial" pitchFamily="34" charset="0"/>
            </a:endParaRPr>
          </a:p>
        </p:txBody>
      </p:sp>
      <p:sp>
        <p:nvSpPr>
          <p:cNvPr id="3" name="İçerik Yer Tutucusu 2"/>
          <p:cNvSpPr>
            <a:spLocks noGrp="1"/>
          </p:cNvSpPr>
          <p:nvPr>
            <p:ph idx="1"/>
          </p:nvPr>
        </p:nvSpPr>
        <p:spPr>
          <a:xfrm>
            <a:off x="1214414" y="1600200"/>
            <a:ext cx="7894090" cy="4525963"/>
          </a:xfrm>
        </p:spPr>
        <p:txBody>
          <a:bodyPr>
            <a:normAutofit lnSpcReduction="10000"/>
          </a:bodyPr>
          <a:lstStyle/>
          <a:p>
            <a:pPr marL="0" indent="0">
              <a:buNone/>
            </a:pPr>
            <a:r>
              <a:rPr lang="tr-TR" sz="2400" dirty="0">
                <a:latin typeface="Arial" pitchFamily="34" charset="0"/>
                <a:cs typeface="Arial" pitchFamily="34" charset="0"/>
              </a:rPr>
              <a:t>Ozon (O3), oksijenin doğada yüksek </a:t>
            </a:r>
            <a:r>
              <a:rPr lang="tr-TR" sz="2400" dirty="0" smtClean="0">
                <a:latin typeface="Arial" pitchFamily="34" charset="0"/>
                <a:cs typeface="Arial" pitchFamily="34" charset="0"/>
              </a:rPr>
              <a:t>enerjili elektrik </a:t>
            </a:r>
            <a:r>
              <a:rPr lang="tr-TR" sz="2400" dirty="0">
                <a:latin typeface="Arial" pitchFamily="34" charset="0"/>
                <a:cs typeface="Arial" pitchFamily="34" charset="0"/>
              </a:rPr>
              <a:t>akımına ve ultraviyole (UV) </a:t>
            </a:r>
            <a:r>
              <a:rPr lang="tr-TR" sz="2400" dirty="0" smtClean="0">
                <a:latin typeface="Arial" pitchFamily="34" charset="0"/>
                <a:cs typeface="Arial" pitchFamily="34" charset="0"/>
              </a:rPr>
              <a:t>ışınlarına maruz </a:t>
            </a:r>
            <a:r>
              <a:rPr lang="tr-TR" sz="2400" dirty="0">
                <a:latin typeface="Arial" pitchFamily="34" charset="0"/>
                <a:cs typeface="Arial" pitchFamily="34" charset="0"/>
              </a:rPr>
              <a:t>kalması sonucunda oluşan, 3 </a:t>
            </a:r>
            <a:r>
              <a:rPr lang="tr-TR" sz="2400" dirty="0" smtClean="0">
                <a:latin typeface="Arial" pitchFamily="34" charset="0"/>
                <a:cs typeface="Arial" pitchFamily="34" charset="0"/>
              </a:rPr>
              <a:t>oksijen atomu </a:t>
            </a:r>
            <a:r>
              <a:rPr lang="tr-TR" sz="2400" dirty="0">
                <a:latin typeface="Arial" pitchFamily="34" charset="0"/>
                <a:cs typeface="Arial" pitchFamily="34" charset="0"/>
              </a:rPr>
              <a:t>taşıyan bir moleküldür. Oda </a:t>
            </a:r>
            <a:r>
              <a:rPr lang="tr-TR" sz="2400" dirty="0" smtClean="0">
                <a:latin typeface="Arial" pitchFamily="34" charset="0"/>
                <a:cs typeface="Arial" pitchFamily="34" charset="0"/>
              </a:rPr>
              <a:t>sıcaklığında gaz </a:t>
            </a:r>
            <a:r>
              <a:rPr lang="tr-TR" sz="2400" dirty="0">
                <a:latin typeface="Arial" pitchFamily="34" charset="0"/>
                <a:cs typeface="Arial" pitchFamily="34" charset="0"/>
              </a:rPr>
              <a:t>halinde bulunur. Renksiz ve kendine has</a:t>
            </a:r>
          </a:p>
          <a:p>
            <a:pPr marL="0" indent="0">
              <a:buNone/>
            </a:pPr>
            <a:r>
              <a:rPr lang="tr-TR" sz="2400" dirty="0">
                <a:latin typeface="Arial" pitchFamily="34" charset="0"/>
                <a:cs typeface="Arial" pitchFamily="34" charset="0"/>
              </a:rPr>
              <a:t>karakteristik bir kokusu </a:t>
            </a:r>
            <a:r>
              <a:rPr lang="tr-TR" sz="2400" dirty="0" smtClean="0">
                <a:latin typeface="Arial" pitchFamily="34" charset="0"/>
                <a:cs typeface="Arial" pitchFamily="34" charset="0"/>
              </a:rPr>
              <a:t>vardır.</a:t>
            </a:r>
          </a:p>
          <a:p>
            <a:pPr marL="0" indent="0">
              <a:buNone/>
            </a:pPr>
            <a:endParaRPr lang="tr-TR" sz="2400" dirty="0" smtClean="0">
              <a:latin typeface="Arial" pitchFamily="34" charset="0"/>
              <a:cs typeface="Arial" pitchFamily="34" charset="0"/>
            </a:endParaRPr>
          </a:p>
          <a:p>
            <a:pPr marL="0" indent="0">
              <a:buNone/>
            </a:pPr>
            <a:r>
              <a:rPr lang="tr-TR" sz="2400" dirty="0" smtClean="0"/>
              <a:t>Ozon</a:t>
            </a:r>
            <a:r>
              <a:rPr lang="tr-TR" sz="2400" dirty="0"/>
              <a:t>, sentetik olarak da üretilebilir. Bu amaçla, medikal ozon jeneratörlerinden yararlanılarak mikrogram (</a:t>
            </a:r>
            <a:r>
              <a:rPr lang="el-GR" sz="2400" dirty="0"/>
              <a:t>μ</a:t>
            </a:r>
            <a:r>
              <a:rPr lang="tr-TR" sz="2400" dirty="0"/>
              <a:t>g) </a:t>
            </a:r>
            <a:r>
              <a:rPr lang="it-IT" sz="2400" dirty="0"/>
              <a:t>düzeyinde ozon elde edilir </a:t>
            </a:r>
            <a:endParaRPr lang="tr-TR" sz="2400" dirty="0" smtClean="0"/>
          </a:p>
          <a:p>
            <a:pPr marL="0" indent="0">
              <a:buNone/>
            </a:pPr>
            <a:endParaRPr lang="tr-TR" sz="2400" dirty="0"/>
          </a:p>
          <a:p>
            <a:pPr marL="0" indent="0">
              <a:buNone/>
            </a:pPr>
            <a:r>
              <a:rPr lang="tr-TR" sz="2400" dirty="0" err="1" smtClean="0">
                <a:solidFill>
                  <a:srgbClr val="002060"/>
                </a:solidFill>
                <a:latin typeface="Arial" pitchFamily="34" charset="0"/>
                <a:cs typeface="Arial" pitchFamily="34" charset="0"/>
              </a:rPr>
              <a:t>Bocci</a:t>
            </a:r>
            <a:r>
              <a:rPr lang="tr-TR" sz="2400" dirty="0">
                <a:solidFill>
                  <a:srgbClr val="002060"/>
                </a:solidFill>
                <a:latin typeface="Arial" pitchFamily="34" charset="0"/>
                <a:cs typeface="Arial" pitchFamily="34" charset="0"/>
              </a:rPr>
              <a:t>, 2006a</a:t>
            </a:r>
            <a:r>
              <a:rPr lang="tr-TR" sz="2400" dirty="0" smtClean="0">
                <a:solidFill>
                  <a:srgbClr val="002060"/>
                </a:solidFill>
                <a:latin typeface="Arial" pitchFamily="34" charset="0"/>
                <a:cs typeface="Arial" pitchFamily="34" charset="0"/>
              </a:rPr>
              <a:t>; </a:t>
            </a:r>
            <a:r>
              <a:rPr lang="tr-TR" sz="2400" dirty="0" err="1" smtClean="0">
                <a:solidFill>
                  <a:srgbClr val="002060"/>
                </a:solidFill>
                <a:latin typeface="Arial" pitchFamily="34" charset="0"/>
                <a:cs typeface="Arial" pitchFamily="34" charset="0"/>
              </a:rPr>
              <a:t>Nogales</a:t>
            </a:r>
            <a:r>
              <a:rPr lang="tr-TR" sz="2400" dirty="0" smtClean="0">
                <a:solidFill>
                  <a:srgbClr val="002060"/>
                </a:solidFill>
                <a:latin typeface="Arial" pitchFamily="34" charset="0"/>
                <a:cs typeface="Arial" pitchFamily="34" charset="0"/>
              </a:rPr>
              <a:t> </a:t>
            </a:r>
            <a:r>
              <a:rPr lang="tr-TR" sz="2400" dirty="0">
                <a:solidFill>
                  <a:srgbClr val="002060"/>
                </a:solidFill>
                <a:latin typeface="Arial" pitchFamily="34" charset="0"/>
                <a:cs typeface="Arial" pitchFamily="34" charset="0"/>
              </a:rPr>
              <a:t>ve ark., </a:t>
            </a:r>
            <a:r>
              <a:rPr lang="tr-TR" sz="2400" dirty="0" smtClean="0">
                <a:solidFill>
                  <a:srgbClr val="002060"/>
                </a:solidFill>
                <a:latin typeface="Arial" pitchFamily="34" charset="0"/>
                <a:cs typeface="Arial" pitchFamily="34" charset="0"/>
              </a:rPr>
              <a:t>2008</a:t>
            </a:r>
            <a:endParaRPr lang="tr-TR"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xmlns="" val="26891488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1538" y="928670"/>
            <a:ext cx="7615262" cy="5197493"/>
          </a:xfrm>
        </p:spPr>
        <p:txBody>
          <a:bodyPr>
            <a:normAutofit fontScale="62500" lnSpcReduction="20000"/>
          </a:bodyPr>
          <a:lstStyle/>
          <a:p>
            <a:endParaRPr lang="tr-TR" dirty="0" smtClean="0"/>
          </a:p>
          <a:p>
            <a:r>
              <a:rPr lang="tr-TR" b="1" dirty="0" smtClean="0"/>
              <a:t>"Ozon Tedavisinde Madrid Deklarasyonu", Uluslararası Ozon Bilimsel Komitesinin (ISCO3) yol gösterici ve çalışma kılavuzudur. Bu komitenin görevi de Dünyanın çeşitli yerlerinde yapılan ozon tedavisi alanındaki bilimsel araştırmalar doğrultusunda gerek duyulan yeni güncellemeleri yayınlamaktır. </a:t>
            </a:r>
          </a:p>
          <a:p>
            <a:r>
              <a:rPr lang="tr-TR" dirty="0" smtClean="0"/>
              <a:t>Küresel Ozon Tedavisi alanında ortak fikir birliğine varılmış ilk belge olma özelliğinde olan "Ozon Tedavisinde Madrid Deklarasyonu" uluslararası alanda ve Dünya çapında geniş kabul görmüş yegane ozon tedavisi dokümanıdır. </a:t>
            </a:r>
          </a:p>
          <a:p>
            <a:r>
              <a:rPr lang="tr-TR" b="1" dirty="0" smtClean="0"/>
              <a:t>"Ozon Tedavisinde Madrid Deklarasyonu" bugüne dek yirmi altı ülke derneği ile Afrika, Amerika, Asya ve Avrupa Uluslararası Federasyonlarınca imzalanmıştır. </a:t>
            </a:r>
          </a:p>
          <a:p>
            <a:r>
              <a:rPr lang="tr-TR" b="1" dirty="0" smtClean="0"/>
              <a:t>Yine bu "Ozon Tedavisinde Madrid Deklarasyonu" Alman, Arapça, Fince, İngilizce, İspanyolca, İtalyanca, Japonca, Portekizce, Romanya, Rusça ve Türkçeye çevrilmiştir. Deklarasyonun resmi kopyası İngilizce ve İspanyolcadır. </a:t>
            </a:r>
          </a:p>
          <a:p>
            <a:r>
              <a:rPr lang="es-ES" dirty="0" smtClean="0"/>
              <a:t>En son tercüme/imzalanma Madrid 25 Aralık 2012 dir.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Yayınlar</a:t>
            </a:r>
            <a:endParaRPr lang="tr-TR" dirty="0"/>
          </a:p>
        </p:txBody>
      </p:sp>
      <p:sp>
        <p:nvSpPr>
          <p:cNvPr id="3" name="2 İçerik Yer Tutucusu"/>
          <p:cNvSpPr>
            <a:spLocks noGrp="1"/>
          </p:cNvSpPr>
          <p:nvPr>
            <p:ph idx="1"/>
          </p:nvPr>
        </p:nvSpPr>
        <p:spPr/>
        <p:txBody>
          <a:bodyPr>
            <a:normAutofit lnSpcReduction="10000"/>
          </a:bodyPr>
          <a:lstStyle/>
          <a:p>
            <a:r>
              <a:rPr lang="tr-TR" sz="2800" dirty="0" err="1" smtClean="0"/>
              <a:t>Cochrane</a:t>
            </a:r>
            <a:r>
              <a:rPr lang="tr-TR" sz="2800" dirty="0" smtClean="0"/>
              <a:t> Kütüphanesinde “</a:t>
            </a:r>
            <a:r>
              <a:rPr lang="tr-TR" sz="2800" dirty="0" err="1" smtClean="0"/>
              <a:t>ozone</a:t>
            </a:r>
            <a:r>
              <a:rPr lang="tr-TR" sz="2800" dirty="0" smtClean="0"/>
              <a:t>” anahtar sözcüğü ile 367 yayın çıkmaktadır. </a:t>
            </a:r>
          </a:p>
          <a:p>
            <a:r>
              <a:rPr lang="tr-TR" sz="2800" dirty="0" smtClean="0"/>
              <a:t>Bu yayınlarda 2 tanesi </a:t>
            </a:r>
            <a:r>
              <a:rPr lang="tr-TR" sz="2800" dirty="0" err="1" smtClean="0"/>
              <a:t>cochrane</a:t>
            </a:r>
            <a:r>
              <a:rPr lang="tr-TR" sz="2800" dirty="0" smtClean="0"/>
              <a:t> derlemesi olup konuları :</a:t>
            </a:r>
          </a:p>
          <a:p>
            <a:pPr marL="457200" indent="-457200">
              <a:buAutoNum type="arabicPeriod"/>
            </a:pPr>
            <a:r>
              <a:rPr lang="tr-TR" sz="2400" i="1" dirty="0" err="1" smtClean="0">
                <a:hlinkClick r:id="rId2" action="ppaction://hlinkfile"/>
              </a:rPr>
              <a:t>Ozone</a:t>
            </a:r>
            <a:r>
              <a:rPr lang="tr-TR" sz="2400" i="1" dirty="0" smtClean="0">
                <a:hlinkClick r:id="rId2" action="ppaction://hlinkfile"/>
              </a:rPr>
              <a:t> </a:t>
            </a:r>
            <a:r>
              <a:rPr lang="tr-TR" sz="2400" i="1" dirty="0" err="1" smtClean="0">
                <a:hlinkClick r:id="rId2" action="ppaction://hlinkfile"/>
              </a:rPr>
              <a:t>therapy</a:t>
            </a:r>
            <a:r>
              <a:rPr lang="tr-TR" sz="2400" i="1" dirty="0" smtClean="0">
                <a:hlinkClick r:id="rId2" action="ppaction://hlinkfile"/>
              </a:rPr>
              <a:t> </a:t>
            </a:r>
            <a:r>
              <a:rPr lang="tr-TR" sz="2400" i="1" dirty="0" err="1" smtClean="0">
                <a:hlinkClick r:id="rId2" action="ppaction://hlinkfile"/>
              </a:rPr>
              <a:t>for</a:t>
            </a:r>
            <a:r>
              <a:rPr lang="tr-TR" sz="2400" i="1" dirty="0" smtClean="0">
                <a:hlinkClick r:id="rId2" action="ppaction://hlinkfile"/>
              </a:rPr>
              <a:t> </a:t>
            </a:r>
            <a:r>
              <a:rPr lang="tr-TR" sz="2400" i="1" dirty="0" err="1" smtClean="0">
                <a:hlinkClick r:id="rId2" action="ppaction://hlinkfile"/>
              </a:rPr>
              <a:t>the</a:t>
            </a:r>
            <a:r>
              <a:rPr lang="tr-TR" sz="2400" i="1" dirty="0" smtClean="0">
                <a:hlinkClick r:id="rId2" action="ppaction://hlinkfile"/>
              </a:rPr>
              <a:t> </a:t>
            </a:r>
            <a:r>
              <a:rPr lang="tr-TR" sz="2400" i="1" dirty="0" err="1" smtClean="0">
                <a:hlinkClick r:id="rId2" action="ppaction://hlinkfile"/>
              </a:rPr>
              <a:t>treatment</a:t>
            </a:r>
            <a:r>
              <a:rPr lang="tr-TR" sz="2400" i="1" dirty="0" smtClean="0">
                <a:hlinkClick r:id="rId2" action="ppaction://hlinkfile"/>
              </a:rPr>
              <a:t> of </a:t>
            </a:r>
            <a:r>
              <a:rPr lang="tr-TR" sz="2400" b="1" i="1" dirty="0" err="1" smtClean="0">
                <a:hlinkClick r:id="rId2" action="ppaction://hlinkfile"/>
              </a:rPr>
              <a:t>dental</a:t>
            </a:r>
            <a:r>
              <a:rPr lang="tr-TR" sz="2400" b="1" i="1" dirty="0" smtClean="0">
                <a:hlinkClick r:id="rId2" action="ppaction://hlinkfile"/>
              </a:rPr>
              <a:t> </a:t>
            </a:r>
            <a:r>
              <a:rPr lang="tr-TR" sz="2400" b="1" i="1" dirty="0" err="1" smtClean="0">
                <a:hlinkClick r:id="rId2" action="ppaction://hlinkfile"/>
              </a:rPr>
              <a:t>caries</a:t>
            </a:r>
            <a:r>
              <a:rPr lang="tr-TR" sz="2400" i="1" dirty="0" smtClean="0"/>
              <a:t>. </a:t>
            </a:r>
            <a:r>
              <a:rPr lang="tr-TR" sz="2400" dirty="0" smtClean="0"/>
              <a:t>George </a:t>
            </a:r>
            <a:r>
              <a:rPr lang="tr-TR" sz="2400" dirty="0" err="1" smtClean="0"/>
              <a:t>David</a:t>
            </a:r>
            <a:r>
              <a:rPr lang="tr-TR" sz="2400" dirty="0" smtClean="0"/>
              <a:t> </a:t>
            </a:r>
            <a:r>
              <a:rPr lang="tr-TR" sz="2400" dirty="0" err="1" smtClean="0"/>
              <a:t>Rickard</a:t>
            </a:r>
            <a:r>
              <a:rPr lang="tr-TR" sz="2400" dirty="0" smtClean="0"/>
              <a:t> , </a:t>
            </a:r>
            <a:r>
              <a:rPr lang="tr-TR" sz="2400" dirty="0" err="1" smtClean="0"/>
              <a:t>Robin</a:t>
            </a:r>
            <a:r>
              <a:rPr lang="tr-TR" sz="2400" dirty="0" smtClean="0"/>
              <a:t> J </a:t>
            </a:r>
            <a:r>
              <a:rPr lang="tr-TR" sz="2400" dirty="0" err="1" smtClean="0"/>
              <a:t>Richardson</a:t>
            </a:r>
            <a:r>
              <a:rPr lang="tr-TR" sz="2400" dirty="0" smtClean="0"/>
              <a:t> , </a:t>
            </a:r>
            <a:r>
              <a:rPr lang="tr-TR" sz="2400" dirty="0" err="1" smtClean="0"/>
              <a:t>Trevor</a:t>
            </a:r>
            <a:r>
              <a:rPr lang="tr-TR" sz="2400" dirty="0" smtClean="0"/>
              <a:t> M Johnson , </a:t>
            </a:r>
            <a:r>
              <a:rPr lang="tr-TR" sz="2400" dirty="0" err="1" smtClean="0"/>
              <a:t>David</a:t>
            </a:r>
            <a:r>
              <a:rPr lang="tr-TR" sz="2400" dirty="0" smtClean="0"/>
              <a:t> C </a:t>
            </a:r>
            <a:r>
              <a:rPr lang="tr-TR" sz="2400" dirty="0" err="1" smtClean="0"/>
              <a:t>McColl</a:t>
            </a:r>
            <a:r>
              <a:rPr lang="tr-TR" sz="2400" dirty="0" smtClean="0"/>
              <a:t> </a:t>
            </a:r>
            <a:r>
              <a:rPr lang="tr-TR" sz="2400" dirty="0" err="1" smtClean="0"/>
              <a:t>and</a:t>
            </a:r>
            <a:r>
              <a:rPr lang="tr-TR" sz="2400" dirty="0" smtClean="0"/>
              <a:t> Lee </a:t>
            </a:r>
            <a:r>
              <a:rPr lang="tr-TR" sz="2400" dirty="0" err="1" smtClean="0"/>
              <a:t>Hooper</a:t>
            </a:r>
            <a:r>
              <a:rPr lang="tr-TR" sz="2400" dirty="0" smtClean="0"/>
              <a:t>. </a:t>
            </a:r>
            <a:r>
              <a:rPr lang="tr-TR" sz="2400" dirty="0" err="1" smtClean="0"/>
              <a:t>October</a:t>
            </a:r>
            <a:r>
              <a:rPr lang="tr-TR" sz="2400" dirty="0" smtClean="0"/>
              <a:t> 2008</a:t>
            </a:r>
          </a:p>
          <a:p>
            <a:pPr marL="457200" indent="-457200">
              <a:buAutoNum type="arabicPeriod" startAt="2"/>
            </a:pPr>
            <a:r>
              <a:rPr lang="tr-TR" sz="2400" i="1" dirty="0" err="1" smtClean="0">
                <a:hlinkClick r:id="rId3" action="ppaction://hlinkfile"/>
              </a:rPr>
              <a:t>Injection</a:t>
            </a:r>
            <a:r>
              <a:rPr lang="tr-TR" sz="2400" i="1" dirty="0" smtClean="0">
                <a:hlinkClick r:id="rId3" action="ppaction://hlinkfile"/>
              </a:rPr>
              <a:t> </a:t>
            </a:r>
            <a:r>
              <a:rPr lang="tr-TR" sz="2400" i="1" dirty="0" err="1" smtClean="0">
                <a:hlinkClick r:id="rId3" action="ppaction://hlinkfile"/>
              </a:rPr>
              <a:t>therapy</a:t>
            </a:r>
            <a:r>
              <a:rPr lang="tr-TR" sz="2400" i="1" dirty="0" smtClean="0">
                <a:hlinkClick r:id="rId3" action="ppaction://hlinkfile"/>
              </a:rPr>
              <a:t> </a:t>
            </a:r>
            <a:r>
              <a:rPr lang="tr-TR" sz="2400" i="1" dirty="0" err="1" smtClean="0">
                <a:hlinkClick r:id="rId3" action="ppaction://hlinkfile"/>
              </a:rPr>
              <a:t>for</a:t>
            </a:r>
            <a:r>
              <a:rPr lang="tr-TR" sz="2400" i="1" dirty="0" smtClean="0">
                <a:hlinkClick r:id="rId3" action="ppaction://hlinkfile"/>
              </a:rPr>
              <a:t> </a:t>
            </a:r>
            <a:r>
              <a:rPr lang="tr-TR" sz="2400" b="1" i="1" dirty="0" err="1" smtClean="0">
                <a:hlinkClick r:id="rId3" action="ppaction://hlinkfile"/>
              </a:rPr>
              <a:t>subacute</a:t>
            </a:r>
            <a:r>
              <a:rPr lang="tr-TR" sz="2400" b="1" i="1" dirty="0" smtClean="0">
                <a:hlinkClick r:id="rId3" action="ppaction://hlinkfile"/>
              </a:rPr>
              <a:t> </a:t>
            </a:r>
            <a:r>
              <a:rPr lang="tr-TR" sz="2400" b="1" i="1" dirty="0" err="1" smtClean="0">
                <a:hlinkClick r:id="rId3" action="ppaction://hlinkfile"/>
              </a:rPr>
              <a:t>and</a:t>
            </a:r>
            <a:r>
              <a:rPr lang="tr-TR" sz="2400" b="1" i="1" dirty="0" smtClean="0">
                <a:hlinkClick r:id="rId3" action="ppaction://hlinkfile"/>
              </a:rPr>
              <a:t> </a:t>
            </a:r>
            <a:r>
              <a:rPr lang="tr-TR" sz="2400" b="1" i="1" dirty="0" err="1" smtClean="0">
                <a:hlinkClick r:id="rId3" action="ppaction://hlinkfile"/>
              </a:rPr>
              <a:t>chronic</a:t>
            </a:r>
            <a:r>
              <a:rPr lang="tr-TR" sz="2400" b="1" i="1" dirty="0" smtClean="0">
                <a:hlinkClick r:id="rId3" action="ppaction://hlinkfile"/>
              </a:rPr>
              <a:t> </a:t>
            </a:r>
            <a:r>
              <a:rPr lang="tr-TR" sz="2400" b="1" i="1" dirty="0" err="1" smtClean="0">
                <a:hlinkClick r:id="rId3" action="ppaction://hlinkfile"/>
              </a:rPr>
              <a:t>low</a:t>
            </a:r>
            <a:r>
              <a:rPr lang="tr-TR" sz="2400" b="1" i="1" dirty="0" smtClean="0">
                <a:hlinkClick r:id="rId3" action="ppaction://hlinkfile"/>
              </a:rPr>
              <a:t>‐</a:t>
            </a:r>
            <a:r>
              <a:rPr lang="tr-TR" sz="2400" b="1" i="1" dirty="0" err="1" smtClean="0">
                <a:hlinkClick r:id="rId3" action="ppaction://hlinkfile"/>
              </a:rPr>
              <a:t>back</a:t>
            </a:r>
            <a:r>
              <a:rPr lang="tr-TR" sz="2400" b="1" i="1" dirty="0" smtClean="0">
                <a:hlinkClick r:id="rId3" action="ppaction://hlinkfile"/>
              </a:rPr>
              <a:t> </a:t>
            </a:r>
            <a:r>
              <a:rPr lang="tr-TR" sz="2400" b="1" i="1" dirty="0" err="1" smtClean="0">
                <a:hlinkClick r:id="rId3" action="ppaction://hlinkfile"/>
              </a:rPr>
              <a:t>pain</a:t>
            </a:r>
            <a:r>
              <a:rPr lang="tr-TR" sz="2400" i="1" dirty="0" smtClean="0"/>
              <a:t>. </a:t>
            </a:r>
            <a:r>
              <a:rPr lang="tr-TR" sz="2400" dirty="0" smtClean="0"/>
              <a:t>J </a:t>
            </a:r>
            <a:r>
              <a:rPr lang="tr-TR" sz="2400" dirty="0" err="1" smtClean="0"/>
              <a:t>Bart</a:t>
            </a:r>
            <a:r>
              <a:rPr lang="tr-TR" sz="2400" dirty="0" smtClean="0"/>
              <a:t> </a:t>
            </a:r>
            <a:r>
              <a:rPr lang="tr-TR" sz="2400" dirty="0" err="1" smtClean="0"/>
              <a:t>Staal</a:t>
            </a:r>
            <a:r>
              <a:rPr lang="tr-TR" sz="2400" dirty="0" smtClean="0"/>
              <a:t> , </a:t>
            </a:r>
            <a:r>
              <a:rPr lang="tr-TR" sz="2400" dirty="0" err="1" smtClean="0"/>
              <a:t>Rob</a:t>
            </a:r>
            <a:r>
              <a:rPr lang="tr-TR" sz="2400" dirty="0" smtClean="0"/>
              <a:t> de </a:t>
            </a:r>
            <a:r>
              <a:rPr lang="tr-TR" sz="2400" dirty="0" err="1" smtClean="0"/>
              <a:t>Bie</a:t>
            </a:r>
            <a:r>
              <a:rPr lang="tr-TR" sz="2400" dirty="0" smtClean="0"/>
              <a:t> , </a:t>
            </a:r>
            <a:r>
              <a:rPr lang="tr-TR" sz="2400" dirty="0" err="1" smtClean="0"/>
              <a:t>Henrica</a:t>
            </a:r>
            <a:r>
              <a:rPr lang="tr-TR" sz="2400" dirty="0" smtClean="0"/>
              <a:t> CW de </a:t>
            </a:r>
            <a:r>
              <a:rPr lang="tr-TR" sz="2400" dirty="0" err="1" smtClean="0"/>
              <a:t>Vet</a:t>
            </a:r>
            <a:r>
              <a:rPr lang="tr-TR" sz="2400" dirty="0" smtClean="0"/>
              <a:t> , </a:t>
            </a:r>
            <a:r>
              <a:rPr lang="tr-TR" sz="2400" dirty="0" err="1" smtClean="0"/>
              <a:t>Jan</a:t>
            </a:r>
            <a:r>
              <a:rPr lang="tr-TR" sz="2400" dirty="0" smtClean="0"/>
              <a:t> </a:t>
            </a:r>
            <a:r>
              <a:rPr lang="tr-TR" sz="2400" dirty="0" err="1" smtClean="0"/>
              <a:t>Hildebrandt</a:t>
            </a:r>
            <a:r>
              <a:rPr lang="tr-TR" sz="2400" dirty="0" smtClean="0"/>
              <a:t> </a:t>
            </a:r>
            <a:r>
              <a:rPr lang="tr-TR" sz="2400" dirty="0" err="1" smtClean="0"/>
              <a:t>and</a:t>
            </a:r>
            <a:r>
              <a:rPr lang="tr-TR" sz="2400" dirty="0" smtClean="0"/>
              <a:t> </a:t>
            </a:r>
            <a:r>
              <a:rPr lang="tr-TR" sz="2400" dirty="0" err="1" smtClean="0"/>
              <a:t>Patty</a:t>
            </a:r>
            <a:r>
              <a:rPr lang="tr-TR" sz="2400" dirty="0" smtClean="0"/>
              <a:t> </a:t>
            </a:r>
            <a:r>
              <a:rPr lang="tr-TR" sz="2400" dirty="0" err="1" smtClean="0"/>
              <a:t>Nelemans</a:t>
            </a:r>
            <a:r>
              <a:rPr lang="tr-TR" sz="2400" dirty="0" smtClean="0"/>
              <a:t>. </a:t>
            </a:r>
            <a:r>
              <a:rPr lang="tr-TR" sz="2400" dirty="0" err="1" smtClean="0"/>
              <a:t>July</a:t>
            </a:r>
            <a:r>
              <a:rPr lang="tr-TR" sz="2400" dirty="0" smtClean="0"/>
              <a:t> 2008</a:t>
            </a:r>
          </a:p>
          <a:p>
            <a:pPr marL="457200" indent="-457200">
              <a:buAutoNum type="arabicPeriod" startAt="2"/>
            </a:pPr>
            <a:r>
              <a:rPr lang="en-US" sz="2400" b="1" dirty="0" smtClean="0">
                <a:hlinkClick r:id="rId4" action="ppaction://hlinkfile"/>
              </a:rPr>
              <a:t>Ozone</a:t>
            </a:r>
            <a:r>
              <a:rPr lang="en-US" sz="2400" dirty="0" smtClean="0">
                <a:hlinkClick r:id="rId4" action="ppaction://hlinkfile"/>
              </a:rPr>
              <a:t> therapy for treating diabetic foot ulcers</a:t>
            </a:r>
            <a:endParaRPr lang="tr-TR" sz="2400" dirty="0" smtClean="0"/>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1538" y="1214422"/>
            <a:ext cx="7586658" cy="4525963"/>
          </a:xfrm>
        </p:spPr>
        <p:txBody>
          <a:bodyPr>
            <a:normAutofit lnSpcReduction="10000"/>
          </a:bodyPr>
          <a:lstStyle/>
          <a:p>
            <a:r>
              <a:rPr lang="en-US" dirty="0" smtClean="0"/>
              <a:t>All Results (367)</a:t>
            </a:r>
          </a:p>
          <a:p>
            <a:r>
              <a:rPr lang="en-US" dirty="0" smtClean="0"/>
              <a:t>Cochrane Reviews (3)</a:t>
            </a:r>
            <a:endParaRPr lang="tr-TR" dirty="0" smtClean="0"/>
          </a:p>
          <a:p>
            <a:r>
              <a:rPr lang="en-US" dirty="0" smtClean="0"/>
              <a:t>Other Reviews (3) </a:t>
            </a:r>
            <a:endParaRPr lang="tr-TR" dirty="0" smtClean="0"/>
          </a:p>
          <a:p>
            <a:r>
              <a:rPr lang="en-US" dirty="0" smtClean="0"/>
              <a:t>Trials (348) </a:t>
            </a:r>
            <a:endParaRPr lang="tr-TR" dirty="0" smtClean="0"/>
          </a:p>
          <a:p>
            <a:r>
              <a:rPr lang="en-US" dirty="0" smtClean="0"/>
              <a:t>Methods Studies (0) </a:t>
            </a:r>
            <a:endParaRPr lang="tr-TR" dirty="0" smtClean="0"/>
          </a:p>
          <a:p>
            <a:r>
              <a:rPr lang="en-US" dirty="0" smtClean="0"/>
              <a:t>Technology Assessments (13) </a:t>
            </a:r>
            <a:endParaRPr lang="tr-TR" dirty="0" smtClean="0"/>
          </a:p>
          <a:p>
            <a:r>
              <a:rPr lang="en-US" dirty="0" smtClean="0"/>
              <a:t>Economic Evaluations (0)</a:t>
            </a:r>
            <a:endParaRPr lang="tr-TR" dirty="0" smtClean="0"/>
          </a:p>
          <a:p>
            <a:r>
              <a:rPr lang="en-US" dirty="0" smtClean="0"/>
              <a:t>Cochrane Groups (0)</a:t>
            </a: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85852" y="642918"/>
            <a:ext cx="7300906" cy="1143000"/>
          </a:xfrm>
        </p:spPr>
        <p:txBody>
          <a:bodyPr/>
          <a:lstStyle/>
          <a:p>
            <a:r>
              <a:rPr lang="tr-TR" dirty="0" smtClean="0"/>
              <a:t>OZON DERNEKLERİ</a:t>
            </a:r>
            <a:endParaRPr lang="tr-TR" dirty="0"/>
          </a:p>
        </p:txBody>
      </p:sp>
      <p:sp>
        <p:nvSpPr>
          <p:cNvPr id="3" name="2 İçerik Yer Tutucusu"/>
          <p:cNvSpPr>
            <a:spLocks noGrp="1"/>
          </p:cNvSpPr>
          <p:nvPr>
            <p:ph idx="1"/>
          </p:nvPr>
        </p:nvSpPr>
        <p:spPr>
          <a:xfrm>
            <a:off x="1357290" y="2714620"/>
            <a:ext cx="7300906" cy="2185990"/>
          </a:xfrm>
        </p:spPr>
        <p:txBody>
          <a:bodyPr/>
          <a:lstStyle/>
          <a:p>
            <a:r>
              <a:rPr lang="tr-TR" dirty="0" err="1" smtClean="0"/>
              <a:t>Motder</a:t>
            </a:r>
            <a:r>
              <a:rPr lang="tr-TR" dirty="0" smtClean="0"/>
              <a:t> (Medikal ozon terapi derneği)</a:t>
            </a:r>
          </a:p>
          <a:p>
            <a:r>
              <a:rPr lang="tr-TR" dirty="0" err="1" smtClean="0"/>
              <a:t>Moder</a:t>
            </a:r>
            <a:r>
              <a:rPr lang="tr-TR" dirty="0" smtClean="0"/>
              <a:t> (Medikal ozon derneği)</a:t>
            </a:r>
          </a:p>
          <a:p>
            <a:r>
              <a:rPr lang="tr-TR" dirty="0" err="1" smtClean="0"/>
              <a:t>Ozonder</a:t>
            </a:r>
            <a:r>
              <a:rPr lang="tr-TR" dirty="0" smtClean="0"/>
              <a:t> (Ozon teknolojileri derneği)</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Kongreler</a:t>
            </a:r>
            <a:endParaRPr lang="tr-TR" dirty="0"/>
          </a:p>
        </p:txBody>
      </p:sp>
      <p:sp>
        <p:nvSpPr>
          <p:cNvPr id="3" name="2 İçerik Yer Tutucusu"/>
          <p:cNvSpPr>
            <a:spLocks noGrp="1"/>
          </p:cNvSpPr>
          <p:nvPr>
            <p:ph idx="1"/>
          </p:nvPr>
        </p:nvSpPr>
        <p:spPr>
          <a:xfrm>
            <a:off x="642910" y="2428868"/>
            <a:ext cx="8229600" cy="1614486"/>
          </a:xfrm>
        </p:spPr>
        <p:txBody>
          <a:bodyPr/>
          <a:lstStyle/>
          <a:p>
            <a:r>
              <a:rPr lang="tr-TR" dirty="0" smtClean="0"/>
              <a:t>Uluslararası akademik ozon terapi kongresi 2011</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Ozon Tedavisi Uygulayan Üniversiteler</a:t>
            </a:r>
            <a:endParaRPr lang="tr-TR" dirty="0"/>
          </a:p>
        </p:txBody>
      </p:sp>
      <p:sp>
        <p:nvSpPr>
          <p:cNvPr id="3" name="2 İçerik Yer Tutucusu"/>
          <p:cNvSpPr>
            <a:spLocks noGrp="1"/>
          </p:cNvSpPr>
          <p:nvPr>
            <p:ph idx="1"/>
          </p:nvPr>
        </p:nvSpPr>
        <p:spPr>
          <a:xfrm>
            <a:off x="1142976" y="2214554"/>
            <a:ext cx="7658096" cy="3429024"/>
          </a:xfrm>
        </p:spPr>
        <p:txBody>
          <a:bodyPr/>
          <a:lstStyle/>
          <a:p>
            <a:r>
              <a:rPr lang="tr-TR" b="1" dirty="0" smtClean="0"/>
              <a:t>Ozon Araştırma ve Geliştirme Merkezi (Gazi üniversitesi)</a:t>
            </a:r>
          </a:p>
          <a:p>
            <a:r>
              <a:rPr lang="tr-TR" b="1" dirty="0" smtClean="0"/>
              <a:t>Ozon tedavisi (TSK </a:t>
            </a:r>
            <a:r>
              <a:rPr lang="tr-TR" b="1" dirty="0" err="1" smtClean="0"/>
              <a:t>Rehabilitayon</a:t>
            </a:r>
            <a:r>
              <a:rPr lang="tr-TR" b="1" dirty="0" smtClean="0"/>
              <a:t> merkezi-GATA )</a:t>
            </a:r>
          </a:p>
          <a:p>
            <a:r>
              <a:rPr lang="tr-TR" b="1" dirty="0" smtClean="0"/>
              <a:t>Ozon Tedavisi: Akdeniz Üniversitesi </a:t>
            </a:r>
            <a:r>
              <a:rPr lang="tr-TR" b="1" dirty="0" err="1" smtClean="0"/>
              <a:t>Algoloji</a:t>
            </a:r>
            <a:r>
              <a:rPr lang="tr-TR" b="1" dirty="0" smtClean="0"/>
              <a:t> Bölümü</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Uluslararası dernekler</a:t>
            </a:r>
            <a:endParaRPr lang="tr-TR" dirty="0"/>
          </a:p>
        </p:txBody>
      </p:sp>
      <p:sp>
        <p:nvSpPr>
          <p:cNvPr id="3" name="2 İçerik Yer Tutucusu"/>
          <p:cNvSpPr>
            <a:spLocks noGrp="1"/>
          </p:cNvSpPr>
          <p:nvPr>
            <p:ph idx="1"/>
          </p:nvPr>
        </p:nvSpPr>
        <p:spPr/>
        <p:txBody>
          <a:bodyPr/>
          <a:lstStyle/>
          <a:p>
            <a:r>
              <a:rPr lang="en-US" dirty="0" smtClean="0"/>
              <a:t>Medical </a:t>
            </a:r>
            <a:r>
              <a:rPr lang="en-US" i="1" dirty="0" smtClean="0"/>
              <a:t>Society</a:t>
            </a:r>
            <a:r>
              <a:rPr lang="en-US" dirty="0" smtClean="0"/>
              <a:t> for </a:t>
            </a:r>
            <a:r>
              <a:rPr lang="en-US" i="1" dirty="0" smtClean="0"/>
              <a:t>Ozone</a:t>
            </a:r>
            <a:r>
              <a:rPr lang="en-US" dirty="0" smtClean="0"/>
              <a:t> application in Prevention and Therapy</a:t>
            </a:r>
            <a:endParaRPr lang="tr-TR" dirty="0" smtClean="0"/>
          </a:p>
          <a:p>
            <a:r>
              <a:rPr lang="tr-TR" dirty="0" err="1" smtClean="0"/>
              <a:t>İnternational</a:t>
            </a:r>
            <a:r>
              <a:rPr lang="tr-TR" dirty="0" smtClean="0"/>
              <a:t> </a:t>
            </a:r>
            <a:r>
              <a:rPr lang="tr-TR" dirty="0" err="1" smtClean="0"/>
              <a:t>ozone</a:t>
            </a:r>
            <a:r>
              <a:rPr lang="tr-TR" dirty="0" smtClean="0"/>
              <a:t> </a:t>
            </a:r>
            <a:r>
              <a:rPr lang="tr-TR" dirty="0" err="1" smtClean="0"/>
              <a:t>association</a:t>
            </a:r>
            <a:endParaRPr lang="tr-TR" dirty="0" smtClean="0"/>
          </a:p>
          <a:p>
            <a:r>
              <a:rPr lang="tr-TR" dirty="0" smtClean="0"/>
              <a:t>AEPREMO (Dünya Ozon Birliği)</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Uluslararası kongreler</a:t>
            </a:r>
            <a:endParaRPr lang="tr-TR" dirty="0"/>
          </a:p>
        </p:txBody>
      </p:sp>
      <p:sp>
        <p:nvSpPr>
          <p:cNvPr id="3" name="2 İçerik Yer Tutucusu"/>
          <p:cNvSpPr>
            <a:spLocks noGrp="1"/>
          </p:cNvSpPr>
          <p:nvPr>
            <p:ph idx="1"/>
          </p:nvPr>
        </p:nvSpPr>
        <p:spPr/>
        <p:txBody>
          <a:bodyPr>
            <a:normAutofit/>
          </a:bodyPr>
          <a:lstStyle/>
          <a:p>
            <a:r>
              <a:rPr lang="en-US" sz="1600" b="1" dirty="0" smtClean="0"/>
              <a:t>22 - 25 September 2013</a:t>
            </a:r>
            <a:r>
              <a:rPr lang="tr-TR" sz="1600" b="1" dirty="0" smtClean="0"/>
              <a:t>:  2</a:t>
            </a:r>
            <a:r>
              <a:rPr lang="en-US" sz="1600" b="1" dirty="0" smtClean="0"/>
              <a:t>1</a:t>
            </a:r>
            <a:r>
              <a:rPr lang="en-US" sz="1600" b="1" baseline="30000" dirty="0" smtClean="0"/>
              <a:t>th</a:t>
            </a:r>
            <a:r>
              <a:rPr lang="en-US" sz="1600" b="1" dirty="0" smtClean="0"/>
              <a:t> Ozone World Congress and 7</a:t>
            </a:r>
            <a:r>
              <a:rPr lang="en-US" sz="1600" b="1" baseline="30000" dirty="0" smtClean="0"/>
              <a:t>th</a:t>
            </a:r>
            <a:r>
              <a:rPr lang="en-US" sz="1600" b="1" dirty="0" smtClean="0"/>
              <a:t> Ultraviolet World Congress</a:t>
            </a:r>
            <a:r>
              <a:rPr lang="en-US" sz="1600" dirty="0" smtClean="0"/>
              <a:t/>
            </a:r>
            <a:br>
              <a:rPr lang="en-US" sz="1600" dirty="0" smtClean="0"/>
            </a:br>
            <a:r>
              <a:rPr lang="en-US" sz="1600" dirty="0" smtClean="0"/>
              <a:t> </a:t>
            </a:r>
            <a:r>
              <a:rPr lang="en-US" sz="1600" i="1" dirty="0" smtClean="0"/>
              <a:t>Location:</a:t>
            </a:r>
            <a:r>
              <a:rPr lang="en-US" sz="1600" dirty="0" smtClean="0"/>
              <a:t> </a:t>
            </a:r>
            <a:r>
              <a:rPr lang="en-US" sz="1600" i="1" dirty="0" smtClean="0"/>
              <a:t>The Mirage - Las Vegas</a:t>
            </a:r>
            <a:r>
              <a:rPr lang="en-US" sz="1600" dirty="0" smtClean="0"/>
              <a:t>, </a:t>
            </a:r>
            <a:r>
              <a:rPr lang="en-US" sz="1600" i="1" dirty="0" smtClean="0"/>
              <a:t>Nevada</a:t>
            </a:r>
            <a:r>
              <a:rPr lang="tr-TR" sz="1600" i="1" dirty="0" smtClean="0"/>
              <a:t> </a:t>
            </a:r>
            <a:r>
              <a:rPr lang="en-US" sz="1600" i="1" dirty="0" smtClean="0"/>
              <a:t>Organizers:</a:t>
            </a:r>
            <a:r>
              <a:rPr lang="en-US" sz="1600" dirty="0" smtClean="0"/>
              <a:t> </a:t>
            </a:r>
            <a:r>
              <a:rPr lang="en-US" sz="1600" b="1" dirty="0" smtClean="0"/>
              <a:t>International Ozone Association – PAG</a:t>
            </a:r>
            <a:r>
              <a:rPr lang="tr-TR" sz="1600" b="1" dirty="0" smtClean="0"/>
              <a:t> </a:t>
            </a:r>
            <a:r>
              <a:rPr lang="en-US" sz="1600" b="1" dirty="0" smtClean="0"/>
              <a:t>and International Ultraviolet Association</a:t>
            </a:r>
            <a:endParaRPr lang="tr-TR" sz="1600" b="1" dirty="0" smtClean="0"/>
          </a:p>
          <a:p>
            <a:pPr>
              <a:buNone/>
            </a:pPr>
            <a:r>
              <a:rPr lang="tr-TR" sz="1600" b="1" dirty="0" smtClean="0"/>
              <a:t>	</a:t>
            </a:r>
            <a:r>
              <a:rPr lang="tr-TR" sz="1600" b="1" dirty="0" smtClean="0">
                <a:hlinkClick r:id="rId2" tooltip="IOA-IUVA World Congress"/>
              </a:rPr>
              <a:t> www.worldcongress2013.org</a:t>
            </a:r>
            <a:endParaRPr lang="tr-TR" sz="1600" b="1" dirty="0" smtClean="0"/>
          </a:p>
          <a:p>
            <a:r>
              <a:rPr lang="en-US" sz="1600" b="1" dirty="0" smtClean="0"/>
              <a:t>23 - 26 September 2012</a:t>
            </a:r>
            <a:r>
              <a:rPr lang="tr-TR" sz="1600" b="1" dirty="0" smtClean="0"/>
              <a:t>: </a:t>
            </a:r>
            <a:r>
              <a:rPr lang="en-US" sz="1600" b="1" dirty="0" smtClean="0"/>
              <a:t>Ozone: Meeting Today's Challenges. Location: Milwaukee, WI, USA</a:t>
            </a:r>
            <a:br>
              <a:rPr lang="en-US" sz="1600" b="1" dirty="0" smtClean="0"/>
            </a:br>
            <a:r>
              <a:rPr lang="en-US" sz="1600" b="1" dirty="0" smtClean="0"/>
              <a:t> Organizer: International Ozone Association Pan American Group</a:t>
            </a:r>
            <a:endParaRPr lang="tr-TR" sz="1600" b="1" dirty="0" smtClean="0"/>
          </a:p>
          <a:p>
            <a:r>
              <a:rPr lang="en-US" sz="1600" b="1" dirty="0" smtClean="0"/>
              <a:t>23 - 27 May 2011</a:t>
            </a:r>
            <a:r>
              <a:rPr lang="tr-TR" sz="1600" b="1" dirty="0" smtClean="0"/>
              <a:t> : 2</a:t>
            </a:r>
            <a:r>
              <a:rPr lang="en-US" sz="1600" b="1" dirty="0" smtClean="0"/>
              <a:t>0</a:t>
            </a:r>
            <a:r>
              <a:rPr lang="en-US" sz="1600" b="1" baseline="30000" dirty="0" smtClean="0"/>
              <a:t>th</a:t>
            </a:r>
            <a:r>
              <a:rPr lang="en-US" sz="1600" b="1" dirty="0" smtClean="0"/>
              <a:t> Ozone World Congress and 6</a:t>
            </a:r>
            <a:r>
              <a:rPr lang="en-US" sz="1600" b="1" baseline="30000" dirty="0" smtClean="0"/>
              <a:t>th</a:t>
            </a:r>
            <a:r>
              <a:rPr lang="en-US" sz="1600" b="1" dirty="0" smtClean="0"/>
              <a:t> Ultraviolet World Congress</a:t>
            </a:r>
            <a:r>
              <a:rPr lang="tr-TR" sz="1600" b="1" dirty="0" smtClean="0"/>
              <a:t> </a:t>
            </a:r>
            <a:r>
              <a:rPr lang="en-US" sz="1600" i="1" dirty="0" smtClean="0"/>
              <a:t>Location:</a:t>
            </a:r>
            <a:r>
              <a:rPr lang="en-US" sz="1600" dirty="0" smtClean="0"/>
              <a:t> Paris, France</a:t>
            </a:r>
            <a:r>
              <a:rPr lang="tr-TR" sz="1600" dirty="0" smtClean="0"/>
              <a:t>. </a:t>
            </a:r>
            <a:r>
              <a:rPr lang="en-US" sz="1600" i="1" dirty="0" smtClean="0"/>
              <a:t>Organizers:</a:t>
            </a:r>
            <a:r>
              <a:rPr lang="en-US" sz="1600" dirty="0" smtClean="0"/>
              <a:t> </a:t>
            </a:r>
            <a:r>
              <a:rPr lang="en-US" sz="1600" b="1" dirty="0" smtClean="0"/>
              <a:t>International Ozone Association – EA3G</a:t>
            </a:r>
            <a:r>
              <a:rPr lang="tr-TR" sz="1600" b="1" dirty="0" smtClean="0"/>
              <a:t> </a:t>
            </a:r>
            <a:r>
              <a:rPr lang="en-US" sz="1600" b="1" dirty="0" smtClean="0"/>
              <a:t>and International Ultraviolet Association</a:t>
            </a:r>
            <a:r>
              <a:rPr lang="en-US" sz="1600" dirty="0" smtClean="0"/>
              <a:t/>
            </a:r>
            <a:br>
              <a:rPr lang="en-US" sz="1600" dirty="0" smtClean="0"/>
            </a:br>
            <a:r>
              <a:rPr lang="en-US" sz="1600" dirty="0" smtClean="0"/>
              <a:t> </a:t>
            </a:r>
            <a:br>
              <a:rPr lang="en-US" sz="1600" dirty="0" smtClean="0"/>
            </a:br>
            <a:r>
              <a:rPr lang="en-US" sz="1600" dirty="0" smtClean="0"/>
              <a:t> </a:t>
            </a:r>
            <a:br>
              <a:rPr lang="en-US" sz="1600" dirty="0" smtClean="0"/>
            </a:br>
            <a:r>
              <a:rPr lang="en-US" sz="1600" dirty="0" smtClean="0"/>
              <a:t> 		</a:t>
            </a: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Eğitim Programı</a:t>
            </a:r>
            <a:endParaRPr lang="tr-TR" dirty="0"/>
          </a:p>
        </p:txBody>
      </p:sp>
      <p:sp>
        <p:nvSpPr>
          <p:cNvPr id="3" name="2 İçerik Yer Tutucusu"/>
          <p:cNvSpPr>
            <a:spLocks noGrp="1"/>
          </p:cNvSpPr>
          <p:nvPr>
            <p:ph idx="1"/>
          </p:nvPr>
        </p:nvSpPr>
        <p:spPr/>
        <p:txBody>
          <a:bodyPr/>
          <a:lstStyle/>
          <a:p>
            <a:r>
              <a:rPr lang="tr-TR" dirty="0" smtClean="0"/>
              <a:t>Ülkemizde 2-3 günlük kurs eğitim programları var.</a:t>
            </a:r>
          </a:p>
          <a:p>
            <a:r>
              <a:rPr lang="tr-TR" dirty="0" smtClean="0"/>
              <a:t>Yurtdışında da 2-3 günlük kurlar var.</a:t>
            </a:r>
          </a:p>
          <a:p>
            <a:r>
              <a:rPr lang="tr-TR" dirty="0" smtClean="0"/>
              <a:t>Eğitim programı yok.</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Komplikasyonlar</a:t>
            </a:r>
            <a:endParaRPr lang="tr-TR" dirty="0"/>
          </a:p>
        </p:txBody>
      </p:sp>
      <p:sp>
        <p:nvSpPr>
          <p:cNvPr id="3" name="2 İçerik Yer Tutucusu"/>
          <p:cNvSpPr>
            <a:spLocks noGrp="1"/>
          </p:cNvSpPr>
          <p:nvPr>
            <p:ph idx="1"/>
          </p:nvPr>
        </p:nvSpPr>
        <p:spPr>
          <a:xfrm>
            <a:off x="1500166" y="2071678"/>
            <a:ext cx="7086592" cy="828668"/>
          </a:xfrm>
        </p:spPr>
        <p:txBody>
          <a:bodyPr/>
          <a:lstStyle/>
          <a:p>
            <a:r>
              <a:rPr lang="tr-TR" dirty="0" smtClean="0"/>
              <a:t>Solunumu </a:t>
            </a:r>
            <a:r>
              <a:rPr lang="tr-TR" dirty="0" err="1" smtClean="0"/>
              <a:t>toksiktir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tr-TR" dirty="0" smtClean="0">
                <a:latin typeface="Arial" pitchFamily="34" charset="0"/>
                <a:cs typeface="Arial" pitchFamily="34" charset="0"/>
              </a:rPr>
              <a:t>Ozon</a:t>
            </a:r>
            <a:endParaRPr lang="tr-TR" dirty="0">
              <a:latin typeface="Arial" pitchFamily="34" charset="0"/>
              <a:cs typeface="Arial" pitchFamily="34" charset="0"/>
            </a:endParaRPr>
          </a:p>
        </p:txBody>
      </p:sp>
      <p:sp>
        <p:nvSpPr>
          <p:cNvPr id="3" name="İçerik Yer Tutucusu 2"/>
          <p:cNvSpPr>
            <a:spLocks noGrp="1"/>
          </p:cNvSpPr>
          <p:nvPr>
            <p:ph idx="1"/>
          </p:nvPr>
        </p:nvSpPr>
        <p:spPr>
          <a:xfrm>
            <a:off x="1214414" y="1988840"/>
            <a:ext cx="7777186" cy="4091285"/>
          </a:xfrm>
        </p:spPr>
        <p:txBody>
          <a:bodyPr>
            <a:normAutofit/>
          </a:bodyPr>
          <a:lstStyle/>
          <a:p>
            <a:pPr marL="0" indent="0">
              <a:buNone/>
            </a:pPr>
            <a:r>
              <a:rPr lang="en-US" sz="2400" dirty="0" smtClean="0">
                <a:latin typeface="Arial" pitchFamily="34" charset="0"/>
                <a:cs typeface="Arial" pitchFamily="34" charset="0"/>
              </a:rPr>
              <a:t>1995 </a:t>
            </a:r>
            <a:r>
              <a:rPr lang="tr-TR" sz="2400" dirty="0" smtClean="0">
                <a:latin typeface="Arial" pitchFamily="34" charset="0"/>
                <a:cs typeface="Arial" pitchFamily="34" charset="0"/>
              </a:rPr>
              <a:t>yılında Amerika milli sağlık </a:t>
            </a:r>
            <a:r>
              <a:rPr lang="tr-TR" sz="2400" dirty="0" err="1" smtClean="0">
                <a:latin typeface="Arial" pitchFamily="34" charset="0"/>
                <a:cs typeface="Arial" pitchFamily="34" charset="0"/>
              </a:rPr>
              <a:t>institüsü</a:t>
            </a:r>
            <a:r>
              <a:rPr lang="tr-TR" sz="2400" dirty="0" smtClean="0">
                <a:latin typeface="Arial" pitchFamily="34" charset="0"/>
                <a:cs typeface="Arial" pitchFamily="34" charset="0"/>
              </a:rPr>
              <a:t> (</a:t>
            </a:r>
            <a:r>
              <a:rPr lang="en-US" sz="2400" dirty="0" smtClean="0">
                <a:latin typeface="Arial" pitchFamily="34" charset="0"/>
                <a:cs typeface="Arial" pitchFamily="34" charset="0"/>
              </a:rPr>
              <a:t>National </a:t>
            </a:r>
            <a:r>
              <a:rPr lang="en-US" sz="2400" dirty="0">
                <a:latin typeface="Arial" pitchFamily="34" charset="0"/>
                <a:cs typeface="Arial" pitchFamily="34" charset="0"/>
              </a:rPr>
              <a:t>Institutes of Health (</a:t>
            </a:r>
            <a:r>
              <a:rPr lang="en-US" sz="2400" dirty="0" smtClean="0">
                <a:latin typeface="Arial" pitchFamily="34" charset="0"/>
                <a:cs typeface="Arial" pitchFamily="34" charset="0"/>
              </a:rPr>
              <a:t>Bethesda</a:t>
            </a:r>
            <a:r>
              <a:rPr lang="tr-TR" sz="2400" dirty="0" smtClean="0">
                <a:latin typeface="Arial" pitchFamily="34" charset="0"/>
                <a:cs typeface="Arial" pitchFamily="34" charset="0"/>
              </a:rPr>
              <a:t> </a:t>
            </a:r>
            <a:r>
              <a:rPr lang="en-US" sz="2400" dirty="0" smtClean="0">
                <a:latin typeface="Arial" pitchFamily="34" charset="0"/>
                <a:cs typeface="Arial" pitchFamily="34" charset="0"/>
              </a:rPr>
              <a:t>MD</a:t>
            </a:r>
            <a:r>
              <a:rPr lang="en-US" sz="2400" dirty="0">
                <a:latin typeface="Arial" pitchFamily="34" charset="0"/>
                <a:cs typeface="Arial" pitchFamily="34" charset="0"/>
              </a:rPr>
              <a:t>, USA) </a:t>
            </a:r>
            <a:r>
              <a:rPr lang="en-US" sz="2400" dirty="0" err="1" smtClean="0">
                <a:latin typeface="Arial" pitchFamily="34" charset="0"/>
                <a:cs typeface="Arial" pitchFamily="34" charset="0"/>
              </a:rPr>
              <a:t>ozon</a:t>
            </a:r>
            <a:r>
              <a:rPr lang="tr-TR" sz="2400" dirty="0" smtClean="0">
                <a:latin typeface="Arial" pitchFamily="34" charset="0"/>
                <a:cs typeface="Arial" pitchFamily="34" charset="0"/>
              </a:rPr>
              <a:t> ve </a:t>
            </a:r>
            <a:r>
              <a:rPr lang="en-US" sz="2400" dirty="0" smtClean="0">
                <a:latin typeface="Arial" pitchFamily="34" charset="0"/>
                <a:cs typeface="Arial" pitchFamily="34" charset="0"/>
              </a:rPr>
              <a:t> h</a:t>
            </a:r>
            <a:r>
              <a:rPr lang="tr-TR" sz="2400" dirty="0" smtClean="0">
                <a:latin typeface="Arial" pitchFamily="34" charset="0"/>
                <a:cs typeface="Arial" pitchFamily="34" charset="0"/>
              </a:rPr>
              <a:t>i</a:t>
            </a:r>
            <a:r>
              <a:rPr lang="en-US" sz="2400" dirty="0" err="1" smtClean="0">
                <a:latin typeface="Arial" pitchFamily="34" charset="0"/>
                <a:cs typeface="Arial" pitchFamily="34" charset="0"/>
              </a:rPr>
              <a:t>dro</a:t>
            </a:r>
            <a:r>
              <a:rPr lang="tr-TR" sz="2400" dirty="0" smtClean="0">
                <a:latin typeface="Arial" pitchFamily="34" charset="0"/>
                <a:cs typeface="Arial" pitchFamily="34" charset="0"/>
              </a:rPr>
              <a:t>j</a:t>
            </a:r>
            <a:r>
              <a:rPr lang="en-US" sz="2400" dirty="0" smtClean="0">
                <a:latin typeface="Arial" pitchFamily="34" charset="0"/>
                <a:cs typeface="Arial" pitchFamily="34" charset="0"/>
              </a:rPr>
              <a:t>en </a:t>
            </a:r>
            <a:r>
              <a:rPr lang="en-US" sz="2400" dirty="0" err="1" smtClean="0">
                <a:latin typeface="Arial" pitchFamily="34" charset="0"/>
                <a:cs typeface="Arial" pitchFamily="34" charset="0"/>
              </a:rPr>
              <a:t>pero</a:t>
            </a:r>
            <a:r>
              <a:rPr lang="tr-TR" sz="2400" dirty="0" err="1" smtClean="0">
                <a:latin typeface="Arial" pitchFamily="34" charset="0"/>
                <a:cs typeface="Arial" pitchFamily="34" charset="0"/>
              </a:rPr>
              <a:t>ks</a:t>
            </a:r>
            <a:r>
              <a:rPr lang="en-US" sz="2400" dirty="0" smtClean="0">
                <a:latin typeface="Arial" pitchFamily="34" charset="0"/>
                <a:cs typeface="Arial" pitchFamily="34" charset="0"/>
              </a:rPr>
              <a:t>id</a:t>
            </a:r>
            <a:r>
              <a:rPr lang="tr-TR" sz="2400" dirty="0" smtClean="0">
                <a:latin typeface="Arial" pitchFamily="34" charset="0"/>
                <a:cs typeface="Arial" pitchFamily="34" charset="0"/>
              </a:rPr>
              <a:t> tedavilerini</a:t>
            </a:r>
            <a:r>
              <a:rPr lang="en-US" sz="2400" dirty="0" smtClean="0">
                <a:latin typeface="Arial" pitchFamily="34" charset="0"/>
                <a:cs typeface="Arial" pitchFamily="34" charset="0"/>
              </a:rPr>
              <a:t> </a:t>
            </a:r>
            <a:r>
              <a:rPr lang="tr-TR" sz="2400" dirty="0" smtClean="0">
                <a:latin typeface="Arial" pitchFamily="34" charset="0"/>
                <a:cs typeface="Arial" pitchFamily="34" charset="0"/>
              </a:rPr>
              <a:t>farmakolojik ve biyolojik tedaviler arasında alternatif ve tamamlayıcı tedaviler olarak kabul etmiştir.</a:t>
            </a:r>
          </a:p>
          <a:p>
            <a:pPr marL="0" indent="0">
              <a:buNone/>
            </a:pPr>
            <a:endParaRPr lang="tr-TR" sz="2400" dirty="0" smtClean="0">
              <a:latin typeface="Arial" pitchFamily="34" charset="0"/>
              <a:cs typeface="Arial" pitchFamily="34" charset="0"/>
            </a:endParaRPr>
          </a:p>
          <a:p>
            <a:pPr marL="0" indent="0">
              <a:buNone/>
            </a:pPr>
            <a:endParaRPr lang="tr-TR" sz="2400" dirty="0">
              <a:latin typeface="Arial" pitchFamily="34" charset="0"/>
              <a:cs typeface="Arial" pitchFamily="34" charset="0"/>
            </a:endParaRPr>
          </a:p>
          <a:p>
            <a:pPr marL="0" indent="0">
              <a:buNone/>
            </a:pPr>
            <a:r>
              <a:rPr lang="en-US" sz="2400" dirty="0" smtClean="0">
                <a:solidFill>
                  <a:srgbClr val="002060"/>
                </a:solidFill>
                <a:latin typeface="Arial" pitchFamily="34" charset="0"/>
                <a:cs typeface="Arial" pitchFamily="34" charset="0"/>
              </a:rPr>
              <a:t>Jonas </a:t>
            </a:r>
            <a:r>
              <a:rPr lang="en-US" sz="2400" dirty="0">
                <a:solidFill>
                  <a:srgbClr val="002060"/>
                </a:solidFill>
                <a:latin typeface="Arial" pitchFamily="34" charset="0"/>
                <a:cs typeface="Arial" pitchFamily="34" charset="0"/>
              </a:rPr>
              <a:t>WB. Alternative medicine - learning from the past, </a:t>
            </a:r>
            <a:r>
              <a:rPr lang="en-US" sz="2400" dirty="0" smtClean="0">
                <a:solidFill>
                  <a:srgbClr val="002060"/>
                </a:solidFill>
                <a:latin typeface="Arial" pitchFamily="34" charset="0"/>
                <a:cs typeface="Arial" pitchFamily="34" charset="0"/>
              </a:rPr>
              <a:t>examining</a:t>
            </a:r>
            <a:r>
              <a:rPr lang="tr-TR" sz="2400" dirty="0" smtClean="0">
                <a:solidFill>
                  <a:srgbClr val="002060"/>
                </a:solidFill>
                <a:latin typeface="Arial" pitchFamily="34" charset="0"/>
                <a:cs typeface="Arial" pitchFamily="34" charset="0"/>
              </a:rPr>
              <a:t> </a:t>
            </a:r>
            <a:r>
              <a:rPr lang="en-US" sz="2400" dirty="0" smtClean="0">
                <a:solidFill>
                  <a:srgbClr val="002060"/>
                </a:solidFill>
                <a:latin typeface="Arial" pitchFamily="34" charset="0"/>
                <a:cs typeface="Arial" pitchFamily="34" charset="0"/>
              </a:rPr>
              <a:t>the </a:t>
            </a:r>
            <a:r>
              <a:rPr lang="en-US" sz="2400" dirty="0">
                <a:solidFill>
                  <a:srgbClr val="002060"/>
                </a:solidFill>
                <a:latin typeface="Arial" pitchFamily="34" charset="0"/>
                <a:cs typeface="Arial" pitchFamily="34" charset="0"/>
              </a:rPr>
              <a:t>present, advancing to the future. JAMA 1998; 280: 1616-8</a:t>
            </a:r>
            <a:r>
              <a:rPr lang="en-US" sz="2400" dirty="0" smtClean="0">
                <a:solidFill>
                  <a:srgbClr val="002060"/>
                </a:solidFill>
                <a:latin typeface="Arial" pitchFamily="34" charset="0"/>
                <a:cs typeface="Arial" pitchFamily="34" charset="0"/>
              </a:rPr>
              <a:t>.</a:t>
            </a:r>
            <a:endParaRPr lang="en-US" sz="2400"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xmlns="" val="34480891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Uygulama Yeri</a:t>
            </a:r>
            <a:endParaRPr lang="tr-TR" dirty="0"/>
          </a:p>
        </p:txBody>
      </p:sp>
      <p:sp>
        <p:nvSpPr>
          <p:cNvPr id="3" name="2 İçerik Yer Tutucusu"/>
          <p:cNvSpPr>
            <a:spLocks noGrp="1"/>
          </p:cNvSpPr>
          <p:nvPr>
            <p:ph idx="1"/>
          </p:nvPr>
        </p:nvSpPr>
        <p:spPr>
          <a:xfrm>
            <a:off x="1214414" y="2357430"/>
            <a:ext cx="7515220" cy="1042982"/>
          </a:xfrm>
        </p:spPr>
        <p:txBody>
          <a:bodyPr/>
          <a:lstStyle/>
          <a:p>
            <a:r>
              <a:rPr lang="tr-TR" dirty="0" smtClean="0"/>
              <a:t>Hastane, Poliklinik, tıp merkezi</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Ekipman</a:t>
            </a:r>
            <a:endParaRPr lang="tr-TR" dirty="0"/>
          </a:p>
        </p:txBody>
      </p:sp>
      <p:sp>
        <p:nvSpPr>
          <p:cNvPr id="3" name="2 İçerik Yer Tutucusu"/>
          <p:cNvSpPr>
            <a:spLocks noGrp="1"/>
          </p:cNvSpPr>
          <p:nvPr>
            <p:ph idx="1"/>
          </p:nvPr>
        </p:nvSpPr>
        <p:spPr>
          <a:xfrm>
            <a:off x="1214414" y="2214554"/>
            <a:ext cx="7443782" cy="971544"/>
          </a:xfrm>
        </p:spPr>
        <p:txBody>
          <a:bodyPr/>
          <a:lstStyle/>
          <a:p>
            <a:r>
              <a:rPr lang="tr-TR" dirty="0" smtClean="0"/>
              <a:t>Tıbbi ozon jeneratör ve ekipmanı</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Uygulayan Kişiler</a:t>
            </a:r>
            <a:endParaRPr lang="tr-TR" dirty="0"/>
          </a:p>
        </p:txBody>
      </p:sp>
      <p:sp>
        <p:nvSpPr>
          <p:cNvPr id="3" name="2 İçerik Yer Tutucusu"/>
          <p:cNvSpPr>
            <a:spLocks noGrp="1"/>
          </p:cNvSpPr>
          <p:nvPr>
            <p:ph idx="1"/>
          </p:nvPr>
        </p:nvSpPr>
        <p:spPr>
          <a:xfrm>
            <a:off x="1142976" y="1928802"/>
            <a:ext cx="7515220" cy="900106"/>
          </a:xfrm>
        </p:spPr>
        <p:txBody>
          <a:bodyPr/>
          <a:lstStyle/>
          <a:p>
            <a:r>
              <a:rPr lang="tr-TR" dirty="0" smtClean="0"/>
              <a:t>Hekim</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42976" y="214290"/>
            <a:ext cx="7543824" cy="6215107"/>
          </a:xfrm>
        </p:spPr>
        <p:txBody>
          <a:bodyPr>
            <a:normAutofit fontScale="25000" lnSpcReduction="20000"/>
          </a:bodyPr>
          <a:lstStyle/>
          <a:p>
            <a:pPr>
              <a:buNone/>
            </a:pPr>
            <a:r>
              <a:rPr lang="tr-TR" dirty="0" smtClean="0"/>
              <a:t> </a:t>
            </a:r>
          </a:p>
          <a:p>
            <a:pPr lvl="0">
              <a:buNone/>
            </a:pPr>
            <a:r>
              <a:rPr lang="tr-TR" sz="4000" dirty="0" smtClean="0"/>
              <a:t>	T.C.</a:t>
            </a:r>
            <a:br>
              <a:rPr lang="tr-TR" sz="4000" dirty="0" smtClean="0"/>
            </a:br>
            <a:r>
              <a:rPr lang="tr-TR" sz="4000" dirty="0" smtClean="0"/>
              <a:t>SAĞLIK BAKANLIĞI</a:t>
            </a:r>
            <a:br>
              <a:rPr lang="tr-TR" sz="4000" dirty="0" smtClean="0"/>
            </a:br>
            <a:r>
              <a:rPr lang="tr-TR" sz="4000" dirty="0" smtClean="0"/>
              <a:t>Tedavi Hizmetleri Genel Müdürlüğü</a:t>
            </a:r>
            <a:br>
              <a:rPr lang="tr-TR" sz="4000" dirty="0" smtClean="0"/>
            </a:br>
            <a:r>
              <a:rPr lang="tr-TR" sz="4000" dirty="0" smtClean="0"/>
              <a:t/>
            </a:r>
            <a:br>
              <a:rPr lang="tr-TR" sz="4000" dirty="0" smtClean="0"/>
            </a:br>
            <a:r>
              <a:rPr lang="tr-TR" sz="4000" dirty="0" smtClean="0"/>
              <a:t>Sayı   : B.10 0THG.0.79.00.07/</a:t>
            </a:r>
            <a:br>
              <a:rPr lang="tr-TR" sz="4000" dirty="0" smtClean="0"/>
            </a:br>
            <a:r>
              <a:rPr lang="tr-TR" sz="4000" dirty="0" smtClean="0"/>
              <a:t>Konu : Ozon Tedavisi</a:t>
            </a:r>
            <a:br>
              <a:rPr lang="tr-TR" sz="4000" dirty="0" smtClean="0"/>
            </a:br>
            <a:r>
              <a:rPr lang="tr-TR" sz="4000" dirty="0" smtClean="0"/>
              <a:t/>
            </a:r>
            <a:br>
              <a:rPr lang="tr-TR" sz="4000" dirty="0" smtClean="0"/>
            </a:br>
            <a:r>
              <a:rPr lang="tr-TR" sz="4000" dirty="0" smtClean="0"/>
              <a:t>Sayın </a:t>
            </a:r>
            <a:r>
              <a:rPr lang="tr-TR" sz="4000" dirty="0" err="1" smtClean="0"/>
              <a:t>Buhşem</a:t>
            </a:r>
            <a:r>
              <a:rPr lang="tr-TR" sz="4000" dirty="0" smtClean="0"/>
              <a:t>,</a:t>
            </a:r>
            <a:br>
              <a:rPr lang="tr-TR" sz="4000" dirty="0" smtClean="0"/>
            </a:br>
            <a:r>
              <a:rPr lang="tr-TR" sz="4000" dirty="0" smtClean="0"/>
              <a:t/>
            </a:r>
            <a:br>
              <a:rPr lang="tr-TR" sz="4000" dirty="0" smtClean="0"/>
            </a:br>
            <a:r>
              <a:rPr lang="tr-TR" sz="4000" dirty="0" smtClean="0"/>
              <a:t>          İlgi: 10.03.2010 tarih ve 9944 sayılı e- posta iletiniz.</a:t>
            </a:r>
            <a:br>
              <a:rPr lang="tr-TR" sz="4000" dirty="0" smtClean="0"/>
            </a:br>
            <a:r>
              <a:rPr lang="tr-TR" sz="4000" dirty="0" smtClean="0"/>
              <a:t/>
            </a:r>
            <a:br>
              <a:rPr lang="tr-TR" sz="4000" dirty="0" smtClean="0"/>
            </a:br>
            <a:r>
              <a:rPr lang="tr-TR" sz="4000" dirty="0" smtClean="0"/>
              <a:t>Dr. Nurettin LÜLECİ tarafından gönderilen ve ozon tedavisinin uygulanıp uygulanmayacağı ve bu tedavinin kimler tarafından hangi kurum ya da kuruluşta uygulanabileceğini konu alan e-posta iletiniz Genel Müdürlüğümüzce değerlendirilmiştir.</a:t>
            </a:r>
          </a:p>
          <a:p>
            <a:pPr>
              <a:buNone/>
            </a:pPr>
            <a:r>
              <a:rPr lang="tr-TR" sz="4000" dirty="0" smtClean="0"/>
              <a:t>	</a:t>
            </a:r>
            <a:br>
              <a:rPr lang="tr-TR" sz="4000" dirty="0" smtClean="0"/>
            </a:br>
            <a:r>
              <a:rPr lang="tr-TR" sz="4000" dirty="0" smtClean="0"/>
              <a:t>          Konu hakkında Bakanlığımız Eğitim ve Araştırma Hastaneleri, Gülhane Askeri Tıp Akademisi ve Gazi Üniversitesi Tıp Fakültesi'nden görüş istenilmiş olup alınan cevabi görüşlerde:</a:t>
            </a:r>
          </a:p>
          <a:p>
            <a:pPr>
              <a:buNone/>
            </a:pPr>
            <a:r>
              <a:rPr lang="tr-TR" sz="4000" dirty="0" smtClean="0"/>
              <a:t>	</a:t>
            </a:r>
            <a:br>
              <a:rPr lang="tr-TR" sz="4000" dirty="0" smtClean="0"/>
            </a:br>
            <a:r>
              <a:rPr lang="tr-TR" sz="4000" dirty="0" smtClean="0"/>
              <a:t> -Kaynaklarda bazı çalışmaların ozon tedavisini bilimsel anlamda desteklediği, ozonun bağışıklık sistemini düzenleyici (</a:t>
            </a:r>
            <a:r>
              <a:rPr lang="tr-TR" sz="4000" dirty="0" err="1" smtClean="0"/>
              <a:t>immünomodülotör</a:t>
            </a:r>
            <a:r>
              <a:rPr lang="tr-TR" sz="4000" dirty="0" smtClean="0"/>
              <a:t>) ve hücresel </a:t>
            </a:r>
            <a:r>
              <a:rPr lang="tr-TR" sz="4000" dirty="0" err="1" smtClean="0"/>
              <a:t>metobolik</a:t>
            </a:r>
            <a:r>
              <a:rPr lang="tr-TR" sz="4000" dirty="0" smtClean="0"/>
              <a:t> </a:t>
            </a:r>
            <a:r>
              <a:rPr lang="tr-TR" sz="4000" dirty="0" err="1" smtClean="0"/>
              <a:t>aktivatör</a:t>
            </a:r>
            <a:r>
              <a:rPr lang="tr-TR" sz="4000" dirty="0" smtClean="0"/>
              <a:t> özelliklerinden dolayı </a:t>
            </a:r>
            <a:r>
              <a:rPr lang="tr-TR" sz="4000" dirty="0" err="1" smtClean="0"/>
              <a:t>romatoit</a:t>
            </a:r>
            <a:r>
              <a:rPr lang="tr-TR" sz="4000" dirty="0" smtClean="0"/>
              <a:t> </a:t>
            </a:r>
            <a:r>
              <a:rPr lang="tr-TR" sz="4000" dirty="0" err="1" smtClean="0"/>
              <a:t>artrit</a:t>
            </a:r>
            <a:r>
              <a:rPr lang="tr-TR" sz="4000" dirty="0" smtClean="0"/>
              <a:t> gibi </a:t>
            </a:r>
            <a:r>
              <a:rPr lang="tr-TR" sz="4000" dirty="0" err="1" smtClean="0"/>
              <a:t>immün</a:t>
            </a:r>
            <a:r>
              <a:rPr lang="tr-TR" sz="4000" dirty="0" smtClean="0"/>
              <a:t> hastalıkların tedavisinde kullanıldığı,</a:t>
            </a:r>
          </a:p>
          <a:p>
            <a:pPr>
              <a:buNone/>
            </a:pPr>
            <a:r>
              <a:rPr lang="tr-TR" sz="4000" dirty="0" smtClean="0"/>
              <a:t>	</a:t>
            </a:r>
            <a:br>
              <a:rPr lang="tr-TR" sz="4000" dirty="0" smtClean="0"/>
            </a:br>
            <a:r>
              <a:rPr lang="tr-TR" sz="4000" dirty="0" smtClean="0"/>
              <a:t> -Ozonun anti bakteriyel özelliğinden dolayı başta diyabetik ayak olmak üzere enfeksiyon tedavisinde uygulanmasını öneren bilimsel çalışmalar olduğu,</a:t>
            </a:r>
          </a:p>
          <a:p>
            <a:pPr>
              <a:buNone/>
            </a:pPr>
            <a:r>
              <a:rPr lang="tr-TR" sz="4000" dirty="0" smtClean="0"/>
              <a:t>	</a:t>
            </a:r>
            <a:br>
              <a:rPr lang="tr-TR" sz="4000" dirty="0" smtClean="0"/>
            </a:br>
            <a:r>
              <a:rPr lang="tr-TR" sz="4000" dirty="0" smtClean="0"/>
              <a:t> -</a:t>
            </a:r>
            <a:r>
              <a:rPr lang="tr-TR" sz="4000" dirty="0" err="1" smtClean="0"/>
              <a:t>Diskopatiler</a:t>
            </a:r>
            <a:r>
              <a:rPr lang="tr-TR" sz="4000" dirty="0" smtClean="0"/>
              <a:t>, </a:t>
            </a:r>
            <a:r>
              <a:rPr lang="tr-TR" sz="4000" dirty="0" err="1" smtClean="0"/>
              <a:t>dejenaratif</a:t>
            </a:r>
            <a:r>
              <a:rPr lang="tr-TR" sz="4000" dirty="0" smtClean="0"/>
              <a:t> eklem hastalıkları, </a:t>
            </a:r>
            <a:r>
              <a:rPr lang="tr-TR" sz="4000" dirty="0" err="1" smtClean="0"/>
              <a:t>diyabetus</a:t>
            </a:r>
            <a:r>
              <a:rPr lang="tr-TR" sz="4000" dirty="0" smtClean="0"/>
              <a:t> </a:t>
            </a:r>
            <a:r>
              <a:rPr lang="tr-TR" sz="4000" dirty="0" err="1" smtClean="0"/>
              <a:t>mellitus</a:t>
            </a:r>
            <a:r>
              <a:rPr lang="tr-TR" sz="4000" dirty="0" smtClean="0"/>
              <a:t> ve </a:t>
            </a:r>
            <a:r>
              <a:rPr lang="tr-TR" sz="4000" dirty="0" err="1" smtClean="0"/>
              <a:t>komlikasyonları</a:t>
            </a:r>
            <a:r>
              <a:rPr lang="tr-TR" sz="4000" dirty="0" smtClean="0"/>
              <a:t>, </a:t>
            </a:r>
            <a:r>
              <a:rPr lang="tr-TR" sz="4000" dirty="0" err="1" smtClean="0"/>
              <a:t>nörodejenaratif</a:t>
            </a:r>
            <a:r>
              <a:rPr lang="tr-TR" sz="4000" dirty="0" smtClean="0"/>
              <a:t> hastalıklar ve </a:t>
            </a:r>
            <a:r>
              <a:rPr lang="tr-TR" sz="4000" dirty="0" err="1" smtClean="0"/>
              <a:t>gastrointestinal</a:t>
            </a:r>
            <a:r>
              <a:rPr lang="tr-TR" sz="4000" dirty="0" smtClean="0"/>
              <a:t> hastalıklar gibi bazı hastalıkta kullanıldığı,</a:t>
            </a:r>
          </a:p>
          <a:p>
            <a:pPr>
              <a:buNone/>
            </a:pPr>
            <a:r>
              <a:rPr lang="tr-TR" sz="4000" dirty="0" smtClean="0"/>
              <a:t>	</a:t>
            </a:r>
            <a:br>
              <a:rPr lang="tr-TR" sz="4000" dirty="0" smtClean="0"/>
            </a:br>
            <a:r>
              <a:rPr lang="tr-TR" sz="4000" dirty="0" smtClean="0"/>
              <a:t> -Ozon tedavisinin etkinliğini, yan etkilerini ve uzun dönem tedavi sonuçlarını ortaya koyan yeterli sayıda ulusal ve uluslar arası akademik çalışma olmadığı,</a:t>
            </a:r>
          </a:p>
          <a:p>
            <a:pPr>
              <a:buNone/>
            </a:pPr>
            <a:r>
              <a:rPr lang="tr-TR" sz="4000" dirty="0" smtClean="0"/>
              <a:t>	</a:t>
            </a:r>
            <a:br>
              <a:rPr lang="tr-TR" sz="4000" dirty="0" smtClean="0"/>
            </a:br>
            <a:r>
              <a:rPr lang="tr-TR" sz="4000" dirty="0" smtClean="0"/>
              <a:t> -Yapılan çalışmaların az sayıda hasta üzerinde gerçekleştirildiği ve ozon tedavisinin etki mekanizmalarının tam olarak ortaya konamamış bir tedavi yöntemi olduğu belirtilmektedir.</a:t>
            </a:r>
            <a:br>
              <a:rPr lang="tr-TR" sz="4000" dirty="0" smtClean="0"/>
            </a:br>
            <a:r>
              <a:rPr lang="tr-TR" sz="4000" dirty="0" smtClean="0"/>
              <a:t>       </a:t>
            </a:r>
          </a:p>
          <a:p>
            <a:pPr>
              <a:buNone/>
            </a:pPr>
            <a:r>
              <a:rPr lang="tr-TR" sz="4000" b="1" dirty="0" smtClean="0"/>
              <a:t>	Bu bağlamda ozon tedavisinin uygulanmasına yönelik meri mevzuat olmadığından ve tıbbi etkinliği henüz tam olarak ortaya konulmadığından, anılan tedavinin etki mekanizmaları tam olarak ortaya konulana ve ilgili mevzuatı düzenlene kadar özel sağlık kuruluşlarında ozon terapi biriminin açılamayacağı ve tedavinin uygulanamayacağı hususunda;</a:t>
            </a:r>
            <a:endParaRPr lang="tr-TR" sz="4000" dirty="0" smtClean="0"/>
          </a:p>
          <a:p>
            <a:pPr>
              <a:buNone/>
            </a:pPr>
            <a:r>
              <a:rPr lang="tr-TR" sz="4000" dirty="0" smtClean="0"/>
              <a:t>	</a:t>
            </a:r>
            <a:br>
              <a:rPr lang="tr-TR" sz="4000" dirty="0" smtClean="0"/>
            </a:br>
            <a:r>
              <a:rPr lang="tr-TR" sz="4000" dirty="0" smtClean="0"/>
              <a:t>Bilgilerinizi ve gereğini rica ederim.</a:t>
            </a:r>
            <a:br>
              <a:rPr lang="tr-TR" sz="4000" dirty="0" smtClean="0"/>
            </a:br>
            <a:r>
              <a:rPr lang="tr-TR" sz="4000" dirty="0" smtClean="0"/>
              <a:t/>
            </a:r>
            <a:br>
              <a:rPr lang="tr-TR" sz="4000" dirty="0" smtClean="0"/>
            </a:br>
            <a:r>
              <a:rPr lang="tr-TR" sz="4000" dirty="0" smtClean="0"/>
              <a:t/>
            </a:r>
            <a:br>
              <a:rPr lang="tr-TR" sz="4000" dirty="0" smtClean="0"/>
            </a:br>
            <a:r>
              <a:rPr lang="tr-TR" sz="4000" dirty="0" smtClean="0"/>
              <a:t>                                                                                               				 Dr. Murat TÜRKYILMAZ</a:t>
            </a:r>
            <a:br>
              <a:rPr lang="tr-TR" sz="4000" dirty="0" smtClean="0"/>
            </a:br>
            <a:r>
              <a:rPr lang="tr-TR" sz="4000" dirty="0" smtClean="0"/>
              <a:t>                                                                                                          				 Bakan a.</a:t>
            </a:r>
            <a:br>
              <a:rPr lang="tr-TR" sz="4000" dirty="0" smtClean="0"/>
            </a:br>
            <a:r>
              <a:rPr lang="tr-TR" sz="4000" dirty="0" smtClean="0"/>
              <a:t>                                                                                                     				 Genel Müdür Yardımcısı V.</a:t>
            </a:r>
          </a:p>
          <a:p>
            <a:endParaRPr lang="tr-TR" sz="4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Yayınlar</a:t>
            </a:r>
            <a:endParaRPr lang="tr-TR" dirty="0"/>
          </a:p>
        </p:txBody>
      </p:sp>
      <p:sp>
        <p:nvSpPr>
          <p:cNvPr id="3" name="2 İçerik Yer Tutucusu"/>
          <p:cNvSpPr>
            <a:spLocks noGrp="1"/>
          </p:cNvSpPr>
          <p:nvPr>
            <p:ph idx="1"/>
          </p:nvPr>
        </p:nvSpPr>
        <p:spPr/>
        <p:txBody>
          <a:bodyPr/>
          <a:lstStyle/>
          <a:p>
            <a:pPr marL="0" indent="0">
              <a:buNone/>
            </a:pPr>
            <a:r>
              <a:rPr lang="tr-TR" dirty="0" err="1" smtClean="0">
                <a:hlinkClick r:id="rId2" action="ppaction://hlinkfile"/>
              </a:rPr>
              <a:t>Long</a:t>
            </a:r>
            <a:r>
              <a:rPr lang="tr-TR" dirty="0" smtClean="0">
                <a:hlinkClick r:id="rId2" action="ppaction://hlinkfile"/>
              </a:rPr>
              <a:t>-</a:t>
            </a:r>
            <a:r>
              <a:rPr lang="tr-TR" dirty="0" err="1" smtClean="0">
                <a:hlinkClick r:id="rId2" action="ppaction://hlinkfile"/>
              </a:rPr>
              <a:t>Term</a:t>
            </a:r>
            <a:r>
              <a:rPr lang="tr-TR" dirty="0" smtClean="0">
                <a:hlinkClick r:id="rId2" action="ppaction://hlinkfile"/>
              </a:rPr>
              <a:t> </a:t>
            </a:r>
            <a:r>
              <a:rPr lang="tr-TR" dirty="0" err="1" smtClean="0">
                <a:hlinkClick r:id="rId2" action="ppaction://hlinkfile"/>
              </a:rPr>
              <a:t>Control</a:t>
            </a:r>
            <a:r>
              <a:rPr lang="tr-TR" dirty="0" smtClean="0">
                <a:hlinkClick r:id="rId2" action="ppaction://hlinkfile"/>
              </a:rPr>
              <a:t> of </a:t>
            </a:r>
            <a:r>
              <a:rPr lang="tr-TR" dirty="0" err="1" smtClean="0">
                <a:hlinkClick r:id="rId2" action="ppaction://hlinkfile"/>
              </a:rPr>
              <a:t>Refractory</a:t>
            </a:r>
            <a:r>
              <a:rPr lang="tr-TR" dirty="0" smtClean="0">
                <a:hlinkClick r:id="rId2" action="ppaction://hlinkfile"/>
              </a:rPr>
              <a:t> </a:t>
            </a:r>
            <a:r>
              <a:rPr lang="tr-TR" dirty="0" err="1" smtClean="0">
                <a:hlinkClick r:id="rId2" action="ppaction://hlinkfile"/>
              </a:rPr>
              <a:t>Hemorrhagic</a:t>
            </a:r>
            <a:r>
              <a:rPr lang="tr-TR" dirty="0" smtClean="0">
                <a:hlinkClick r:id="rId2" action="ppaction://hlinkfile"/>
              </a:rPr>
              <a:t> </a:t>
            </a:r>
            <a:r>
              <a:rPr lang="tr-TR" dirty="0" err="1" smtClean="0">
                <a:hlinkClick r:id="rId2" action="ppaction://hlinkfile"/>
              </a:rPr>
              <a:t>Radiation</a:t>
            </a:r>
            <a:r>
              <a:rPr lang="tr-TR" dirty="0" smtClean="0">
                <a:hlinkClick r:id="rId2" action="ppaction://hlinkfile"/>
              </a:rPr>
              <a:t> </a:t>
            </a:r>
            <a:r>
              <a:rPr lang="tr-TR" dirty="0" err="1" smtClean="0">
                <a:hlinkClick r:id="rId2" action="ppaction://hlinkfile"/>
              </a:rPr>
              <a:t>Proctitis</a:t>
            </a:r>
            <a:r>
              <a:rPr lang="tr-TR" dirty="0" smtClean="0">
                <a:hlinkClick r:id="rId2" action="ppaction://hlinkfile"/>
              </a:rPr>
              <a:t> </a:t>
            </a:r>
            <a:r>
              <a:rPr lang="tr-TR" dirty="0" err="1" smtClean="0">
                <a:hlinkClick r:id="rId2" action="ppaction://hlinkfile"/>
              </a:rPr>
              <a:t>With</a:t>
            </a:r>
            <a:r>
              <a:rPr lang="tr-TR" dirty="0" smtClean="0">
                <a:hlinkClick r:id="rId2" action="ppaction://hlinkfile"/>
              </a:rPr>
              <a:t> </a:t>
            </a:r>
            <a:r>
              <a:rPr lang="tr-TR" b="1" dirty="0" err="1" smtClean="0">
                <a:hlinkClick r:id="rId2" action="ppaction://hlinkfile"/>
              </a:rPr>
              <a:t>Ozone</a:t>
            </a:r>
            <a:r>
              <a:rPr lang="tr-TR" dirty="0" smtClean="0">
                <a:hlinkClick r:id="rId2" action="ppaction://hlinkfile"/>
              </a:rPr>
              <a:t> </a:t>
            </a:r>
            <a:r>
              <a:rPr lang="tr-TR" b="1" dirty="0" err="1" smtClean="0">
                <a:hlinkClick r:id="rId2" action="ppaction://hlinkfile"/>
              </a:rPr>
              <a:t>Therapy</a:t>
            </a:r>
            <a:r>
              <a:rPr lang="tr-TR" dirty="0" smtClean="0">
                <a:hlinkClick r:id="rId2" action="ppaction://hlinkfile"/>
              </a:rPr>
              <a:t>.</a:t>
            </a:r>
            <a:endParaRPr lang="tr-TR" dirty="0" smtClean="0"/>
          </a:p>
          <a:p>
            <a:pPr marL="0" indent="0">
              <a:buNone/>
            </a:pPr>
            <a:r>
              <a:rPr lang="tr-TR" dirty="0" err="1" smtClean="0"/>
              <a:t>Clavo</a:t>
            </a:r>
            <a:r>
              <a:rPr lang="tr-TR" dirty="0" smtClean="0"/>
              <a:t> B, </a:t>
            </a:r>
            <a:r>
              <a:rPr lang="tr-TR" dirty="0" err="1" smtClean="0"/>
              <a:t>Ceballos</a:t>
            </a:r>
            <a:r>
              <a:rPr lang="tr-TR" dirty="0" smtClean="0"/>
              <a:t> D, </a:t>
            </a:r>
            <a:r>
              <a:rPr lang="tr-TR" dirty="0" err="1" smtClean="0"/>
              <a:t>Gutierrez</a:t>
            </a:r>
            <a:r>
              <a:rPr lang="tr-TR" dirty="0" smtClean="0"/>
              <a:t> D, </a:t>
            </a:r>
            <a:r>
              <a:rPr lang="tr-TR" dirty="0" err="1" smtClean="0"/>
              <a:t>Rovira</a:t>
            </a:r>
            <a:r>
              <a:rPr lang="tr-TR" dirty="0" smtClean="0"/>
              <a:t> G, </a:t>
            </a:r>
            <a:r>
              <a:rPr lang="tr-TR" dirty="0" err="1" smtClean="0"/>
              <a:t>Suarez</a:t>
            </a:r>
            <a:r>
              <a:rPr lang="tr-TR" dirty="0" smtClean="0"/>
              <a:t> G, Lopez L, </a:t>
            </a:r>
            <a:r>
              <a:rPr lang="tr-TR" dirty="0" err="1" smtClean="0"/>
              <a:t>Pinar</a:t>
            </a:r>
            <a:r>
              <a:rPr lang="tr-TR" dirty="0" smtClean="0"/>
              <a:t> B, </a:t>
            </a:r>
            <a:r>
              <a:rPr lang="tr-TR" dirty="0" err="1" smtClean="0"/>
              <a:t>Cabezon</a:t>
            </a:r>
            <a:r>
              <a:rPr lang="tr-TR" dirty="0" smtClean="0"/>
              <a:t> A, </a:t>
            </a:r>
            <a:r>
              <a:rPr lang="tr-TR" dirty="0" err="1" smtClean="0"/>
              <a:t>Morales</a:t>
            </a:r>
            <a:r>
              <a:rPr lang="tr-TR" dirty="0" smtClean="0"/>
              <a:t> V, </a:t>
            </a:r>
            <a:r>
              <a:rPr lang="tr-TR" dirty="0" err="1" smtClean="0"/>
              <a:t>Oliva</a:t>
            </a:r>
            <a:r>
              <a:rPr lang="tr-TR" dirty="0" smtClean="0"/>
              <a:t> E, </a:t>
            </a:r>
            <a:r>
              <a:rPr lang="tr-TR" dirty="0" err="1" smtClean="0"/>
              <a:t>Fiuza</a:t>
            </a:r>
            <a:r>
              <a:rPr lang="tr-TR" dirty="0" smtClean="0"/>
              <a:t> D, </a:t>
            </a:r>
            <a:r>
              <a:rPr lang="tr-TR" dirty="0" err="1" smtClean="0"/>
              <a:t>Santana</a:t>
            </a:r>
            <a:r>
              <a:rPr lang="tr-TR" dirty="0" smtClean="0"/>
              <a:t>-</a:t>
            </a:r>
            <a:r>
              <a:rPr lang="tr-TR" dirty="0" err="1" smtClean="0"/>
              <a:t>Rodriguez</a:t>
            </a:r>
            <a:r>
              <a:rPr lang="tr-TR" dirty="0" smtClean="0"/>
              <a:t> N.	</a:t>
            </a:r>
            <a:r>
              <a:rPr lang="en-US" dirty="0" smtClean="0">
                <a:solidFill>
                  <a:srgbClr val="002060"/>
                </a:solidFill>
              </a:rPr>
              <a:t>J Pain Symptom Manage. 2012 Oct 26. </a:t>
            </a:r>
            <a:endParaRPr lang="tr-TR" dirty="0" smtClean="0">
              <a:solidFill>
                <a:srgbClr val="002060"/>
              </a:solidFill>
            </a:endParaRPr>
          </a:p>
          <a:p>
            <a:endParaRPr lang="tr-T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indent="0">
              <a:buNone/>
            </a:pPr>
            <a:r>
              <a:rPr lang="tr-TR" dirty="0" err="1" smtClean="0">
                <a:hlinkClick r:id="rId2" action="ppaction://hlinkfile"/>
              </a:rPr>
              <a:t>Protective</a:t>
            </a:r>
            <a:r>
              <a:rPr lang="tr-TR" dirty="0" smtClean="0">
                <a:hlinkClick r:id="rId2" action="ppaction://hlinkfile"/>
              </a:rPr>
              <a:t> </a:t>
            </a:r>
            <a:r>
              <a:rPr lang="tr-TR" dirty="0" err="1" smtClean="0">
                <a:hlinkClick r:id="rId2" action="ppaction://hlinkfile"/>
              </a:rPr>
              <a:t>effect</a:t>
            </a:r>
            <a:r>
              <a:rPr lang="tr-TR" dirty="0" smtClean="0">
                <a:hlinkClick r:id="rId2" action="ppaction://hlinkfile"/>
              </a:rPr>
              <a:t> of </a:t>
            </a:r>
            <a:r>
              <a:rPr lang="tr-TR" dirty="0" err="1" smtClean="0">
                <a:hlinkClick r:id="rId2" action="ppaction://hlinkfile"/>
              </a:rPr>
              <a:t>intraperitoneal</a:t>
            </a:r>
            <a:r>
              <a:rPr lang="tr-TR" dirty="0" smtClean="0">
                <a:hlinkClick r:id="rId2" action="ppaction://hlinkfile"/>
              </a:rPr>
              <a:t> </a:t>
            </a:r>
            <a:r>
              <a:rPr lang="tr-TR" b="1" dirty="0" err="1" smtClean="0">
                <a:hlinkClick r:id="rId2" action="ppaction://hlinkfile"/>
              </a:rPr>
              <a:t>ozone</a:t>
            </a:r>
            <a:r>
              <a:rPr lang="tr-TR" dirty="0" smtClean="0">
                <a:hlinkClick r:id="rId2" action="ppaction://hlinkfile"/>
              </a:rPr>
              <a:t> </a:t>
            </a:r>
            <a:r>
              <a:rPr lang="tr-TR" dirty="0" err="1" smtClean="0">
                <a:hlinkClick r:id="rId2" action="ppaction://hlinkfile"/>
              </a:rPr>
              <a:t>application</a:t>
            </a:r>
            <a:r>
              <a:rPr lang="tr-TR" dirty="0" smtClean="0">
                <a:hlinkClick r:id="rId2" action="ppaction://hlinkfile"/>
              </a:rPr>
              <a:t> in </a:t>
            </a:r>
            <a:r>
              <a:rPr lang="tr-TR" dirty="0" err="1" smtClean="0">
                <a:hlinkClick r:id="rId2" action="ppaction://hlinkfile"/>
              </a:rPr>
              <a:t>experimental</a:t>
            </a:r>
            <a:r>
              <a:rPr lang="tr-TR" dirty="0" smtClean="0">
                <a:hlinkClick r:id="rId2" action="ppaction://hlinkfile"/>
              </a:rPr>
              <a:t> </a:t>
            </a:r>
            <a:r>
              <a:rPr lang="tr-TR" dirty="0" err="1" smtClean="0">
                <a:hlinkClick r:id="rId2" action="ppaction://hlinkfile"/>
              </a:rPr>
              <a:t>ovarian</a:t>
            </a:r>
            <a:r>
              <a:rPr lang="tr-TR" dirty="0" smtClean="0">
                <a:hlinkClick r:id="rId2" action="ppaction://hlinkfile"/>
              </a:rPr>
              <a:t> </a:t>
            </a:r>
            <a:r>
              <a:rPr lang="tr-TR" dirty="0" err="1" smtClean="0">
                <a:hlinkClick r:id="rId2" action="ppaction://hlinkfile"/>
              </a:rPr>
              <a:t>ischemia</a:t>
            </a:r>
            <a:r>
              <a:rPr lang="tr-TR" dirty="0" smtClean="0">
                <a:hlinkClick r:id="rId2" action="ppaction://hlinkfile"/>
              </a:rPr>
              <a:t>/</a:t>
            </a:r>
            <a:r>
              <a:rPr lang="tr-TR" dirty="0" err="1" smtClean="0">
                <a:hlinkClick r:id="rId2" action="ppaction://hlinkfile"/>
              </a:rPr>
              <a:t>reperfusion</a:t>
            </a:r>
            <a:r>
              <a:rPr lang="tr-TR" dirty="0" smtClean="0">
                <a:hlinkClick r:id="rId2" action="ppaction://hlinkfile"/>
              </a:rPr>
              <a:t> </a:t>
            </a:r>
            <a:r>
              <a:rPr lang="tr-TR" dirty="0" err="1" smtClean="0">
                <a:hlinkClick r:id="rId2" action="ppaction://hlinkfile"/>
              </a:rPr>
              <a:t>injury</a:t>
            </a:r>
            <a:r>
              <a:rPr lang="tr-TR" dirty="0" smtClean="0"/>
              <a:t>.</a:t>
            </a:r>
          </a:p>
          <a:p>
            <a:pPr marL="0" indent="0">
              <a:buNone/>
            </a:pPr>
            <a:r>
              <a:rPr lang="tr-TR" dirty="0" smtClean="0"/>
              <a:t>Aslan MK, </a:t>
            </a:r>
            <a:r>
              <a:rPr lang="tr-TR" dirty="0" err="1" smtClean="0"/>
              <a:t>Boybeyi</a:t>
            </a:r>
            <a:r>
              <a:rPr lang="tr-TR" dirty="0" smtClean="0"/>
              <a:t> Ö, </a:t>
            </a:r>
            <a:r>
              <a:rPr lang="tr-TR" dirty="0" err="1" smtClean="0"/>
              <a:t>Şenyücel</a:t>
            </a:r>
            <a:r>
              <a:rPr lang="tr-TR" dirty="0" smtClean="0"/>
              <a:t> MF, Ayva Ş, Kısa Ü, Aksoy N, </a:t>
            </a:r>
            <a:r>
              <a:rPr lang="tr-TR" dirty="0" err="1" smtClean="0"/>
              <a:t>Soyer</a:t>
            </a:r>
            <a:r>
              <a:rPr lang="tr-TR" dirty="0" smtClean="0"/>
              <a:t> T, Cesur Ö, Çakmak M.</a:t>
            </a:r>
          </a:p>
          <a:p>
            <a:pPr marL="0" indent="0">
              <a:buNone/>
            </a:pPr>
            <a:r>
              <a:rPr lang="tr-TR" dirty="0" smtClean="0">
                <a:solidFill>
                  <a:srgbClr val="002060"/>
                </a:solidFill>
              </a:rPr>
              <a:t>J Pediatr </a:t>
            </a:r>
            <a:r>
              <a:rPr lang="tr-TR" dirty="0" err="1" smtClean="0">
                <a:solidFill>
                  <a:srgbClr val="002060"/>
                </a:solidFill>
              </a:rPr>
              <a:t>Surg</a:t>
            </a:r>
            <a:r>
              <a:rPr lang="tr-TR" dirty="0" smtClean="0">
                <a:solidFill>
                  <a:srgbClr val="002060"/>
                </a:solidFill>
              </a:rPr>
              <a:t>. 2012 </a:t>
            </a:r>
            <a:r>
              <a:rPr lang="tr-TR" dirty="0" err="1" smtClean="0">
                <a:solidFill>
                  <a:srgbClr val="002060"/>
                </a:solidFill>
              </a:rPr>
              <a:t>Sep</a:t>
            </a:r>
            <a:r>
              <a:rPr lang="tr-TR" dirty="0" smtClean="0">
                <a:solidFill>
                  <a:srgbClr val="002060"/>
                </a:solidFill>
              </a:rPr>
              <a:t>;47(9).</a:t>
            </a:r>
          </a:p>
          <a:p>
            <a:endParaRPr lang="tr-T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indent="0">
              <a:buNone/>
            </a:pPr>
            <a:r>
              <a:rPr lang="tr-TR" u="sng" dirty="0" err="1" smtClean="0">
                <a:hlinkClick r:id="rId2" action="ppaction://hlinkfile"/>
              </a:rPr>
              <a:t>Effects</a:t>
            </a:r>
            <a:r>
              <a:rPr lang="tr-TR" u="sng" dirty="0" smtClean="0">
                <a:hlinkClick r:id="rId2" action="ppaction://hlinkfile"/>
              </a:rPr>
              <a:t> of </a:t>
            </a:r>
            <a:r>
              <a:rPr lang="tr-TR" b="1" u="sng" dirty="0" err="1" smtClean="0">
                <a:hlinkClick r:id="rId2" action="ppaction://hlinkfile"/>
              </a:rPr>
              <a:t>ozone</a:t>
            </a:r>
            <a:r>
              <a:rPr lang="tr-TR" u="sng" dirty="0" smtClean="0">
                <a:hlinkClick r:id="rId2" action="ppaction://hlinkfile"/>
              </a:rPr>
              <a:t> </a:t>
            </a:r>
            <a:r>
              <a:rPr lang="tr-TR" b="1" u="sng" dirty="0" err="1" smtClean="0">
                <a:hlinkClick r:id="rId2" action="ppaction://hlinkfile"/>
              </a:rPr>
              <a:t>therapy</a:t>
            </a:r>
            <a:r>
              <a:rPr lang="tr-TR" u="sng" dirty="0" smtClean="0">
                <a:hlinkClick r:id="rId2" action="ppaction://hlinkfile"/>
              </a:rPr>
              <a:t> on </a:t>
            </a:r>
            <a:r>
              <a:rPr lang="tr-TR" u="sng" dirty="0" err="1" smtClean="0">
                <a:hlinkClick r:id="rId2" action="ppaction://hlinkfile"/>
              </a:rPr>
              <a:t>haemostatic</a:t>
            </a:r>
            <a:r>
              <a:rPr lang="tr-TR" u="sng" dirty="0" smtClean="0">
                <a:hlinkClick r:id="rId2" action="ppaction://hlinkfile"/>
              </a:rPr>
              <a:t> </a:t>
            </a:r>
            <a:r>
              <a:rPr lang="tr-TR" u="sng" dirty="0" err="1" smtClean="0">
                <a:hlinkClick r:id="rId2" action="ppaction://hlinkfile"/>
              </a:rPr>
              <a:t>and</a:t>
            </a:r>
            <a:r>
              <a:rPr lang="tr-TR" u="sng" dirty="0" smtClean="0">
                <a:hlinkClick r:id="rId2" action="ppaction://hlinkfile"/>
              </a:rPr>
              <a:t> </a:t>
            </a:r>
            <a:r>
              <a:rPr lang="tr-TR" u="sng" dirty="0" err="1" smtClean="0">
                <a:hlinkClick r:id="rId2" action="ppaction://hlinkfile"/>
              </a:rPr>
              <a:t>oxidative</a:t>
            </a:r>
            <a:r>
              <a:rPr lang="tr-TR" u="sng" dirty="0" smtClean="0">
                <a:hlinkClick r:id="rId2" action="ppaction://hlinkfile"/>
              </a:rPr>
              <a:t> </a:t>
            </a:r>
            <a:r>
              <a:rPr lang="tr-TR" u="sng" dirty="0" err="1" smtClean="0">
                <a:hlinkClick r:id="rId2" action="ppaction://hlinkfile"/>
              </a:rPr>
              <a:t>stress</a:t>
            </a:r>
            <a:r>
              <a:rPr lang="tr-TR" u="sng" dirty="0" smtClean="0">
                <a:hlinkClick r:id="rId2" action="ppaction://hlinkfile"/>
              </a:rPr>
              <a:t> </a:t>
            </a:r>
            <a:r>
              <a:rPr lang="tr-TR" u="sng" dirty="0" err="1" smtClean="0">
                <a:hlinkClick r:id="rId2" action="ppaction://hlinkfile"/>
              </a:rPr>
              <a:t>index</a:t>
            </a:r>
            <a:r>
              <a:rPr lang="tr-TR" u="sng" dirty="0" smtClean="0">
                <a:hlinkClick r:id="rId2" action="ppaction://hlinkfile"/>
              </a:rPr>
              <a:t> in </a:t>
            </a:r>
            <a:r>
              <a:rPr lang="tr-TR" u="sng" dirty="0" err="1" smtClean="0">
                <a:hlinkClick r:id="rId2" action="ppaction://hlinkfile"/>
              </a:rPr>
              <a:t>coronary</a:t>
            </a:r>
            <a:r>
              <a:rPr lang="tr-TR" u="sng" dirty="0" smtClean="0">
                <a:hlinkClick r:id="rId2" action="ppaction://hlinkfile"/>
              </a:rPr>
              <a:t> </a:t>
            </a:r>
            <a:r>
              <a:rPr lang="tr-TR" u="sng" dirty="0" err="1" smtClean="0">
                <a:hlinkClick r:id="rId2" action="ppaction://hlinkfile"/>
              </a:rPr>
              <a:t>artery</a:t>
            </a:r>
            <a:r>
              <a:rPr lang="tr-TR" u="sng" dirty="0" smtClean="0">
                <a:hlinkClick r:id="rId2" action="ppaction://hlinkfile"/>
              </a:rPr>
              <a:t> </a:t>
            </a:r>
            <a:r>
              <a:rPr lang="tr-TR" u="sng" dirty="0" err="1" smtClean="0">
                <a:hlinkClick r:id="rId2" action="ppaction://hlinkfile"/>
              </a:rPr>
              <a:t>disease</a:t>
            </a:r>
            <a:r>
              <a:rPr lang="tr-TR" u="sng" dirty="0" smtClean="0">
                <a:hlinkClick r:id="rId2" action="ppaction://hlinkfile"/>
              </a:rPr>
              <a:t>.</a:t>
            </a:r>
            <a:endParaRPr lang="tr-TR" dirty="0" smtClean="0"/>
          </a:p>
          <a:p>
            <a:pPr marL="0" indent="0">
              <a:buNone/>
            </a:pPr>
            <a:r>
              <a:rPr lang="tr-TR" dirty="0" err="1" smtClean="0"/>
              <a:t>Martínez</a:t>
            </a:r>
            <a:r>
              <a:rPr lang="tr-TR" dirty="0" smtClean="0"/>
              <a:t>-</a:t>
            </a:r>
            <a:r>
              <a:rPr lang="tr-TR" dirty="0" err="1" smtClean="0"/>
              <a:t>Sánchez</a:t>
            </a:r>
            <a:r>
              <a:rPr lang="tr-TR" dirty="0" smtClean="0"/>
              <a:t> G, </a:t>
            </a:r>
            <a:r>
              <a:rPr lang="tr-TR" dirty="0" err="1" smtClean="0"/>
              <a:t>Delgado</a:t>
            </a:r>
            <a:r>
              <a:rPr lang="tr-TR" dirty="0" smtClean="0"/>
              <a:t>-</a:t>
            </a:r>
            <a:r>
              <a:rPr lang="tr-TR" dirty="0" err="1" smtClean="0"/>
              <a:t>Roche</a:t>
            </a:r>
            <a:r>
              <a:rPr lang="tr-TR" dirty="0" smtClean="0"/>
              <a:t> L, </a:t>
            </a:r>
            <a:r>
              <a:rPr lang="tr-TR" dirty="0" err="1" smtClean="0"/>
              <a:t>Díaz</a:t>
            </a:r>
            <a:r>
              <a:rPr lang="tr-TR" dirty="0" smtClean="0"/>
              <a:t>-</a:t>
            </a:r>
            <a:r>
              <a:rPr lang="tr-TR" dirty="0" err="1" smtClean="0"/>
              <a:t>Batista</a:t>
            </a:r>
            <a:r>
              <a:rPr lang="tr-TR" dirty="0" smtClean="0"/>
              <a:t> A, </a:t>
            </a:r>
            <a:r>
              <a:rPr lang="tr-TR" dirty="0" err="1" smtClean="0"/>
              <a:t>Pérez</a:t>
            </a:r>
            <a:r>
              <a:rPr lang="tr-TR" dirty="0" smtClean="0"/>
              <a:t>-</a:t>
            </a:r>
            <a:r>
              <a:rPr lang="tr-TR" dirty="0" err="1" smtClean="0"/>
              <a:t>Davison</a:t>
            </a:r>
            <a:r>
              <a:rPr lang="tr-TR" dirty="0" smtClean="0"/>
              <a:t> G, Re L.</a:t>
            </a:r>
          </a:p>
          <a:p>
            <a:pPr marL="0" indent="0">
              <a:buNone/>
            </a:pPr>
            <a:r>
              <a:rPr lang="tr-TR" dirty="0" err="1" smtClean="0">
                <a:solidFill>
                  <a:srgbClr val="002060"/>
                </a:solidFill>
              </a:rPr>
              <a:t>Eur</a:t>
            </a:r>
            <a:r>
              <a:rPr lang="tr-TR" dirty="0" smtClean="0">
                <a:solidFill>
                  <a:srgbClr val="002060"/>
                </a:solidFill>
              </a:rPr>
              <a:t> J </a:t>
            </a:r>
            <a:r>
              <a:rPr lang="tr-TR" dirty="0" err="1" smtClean="0">
                <a:solidFill>
                  <a:srgbClr val="002060"/>
                </a:solidFill>
              </a:rPr>
              <a:t>Pharmacol</a:t>
            </a:r>
            <a:r>
              <a:rPr lang="tr-TR" dirty="0" smtClean="0">
                <a:solidFill>
                  <a:srgbClr val="002060"/>
                </a:solidFill>
              </a:rPr>
              <a:t>. 2012 </a:t>
            </a:r>
            <a:r>
              <a:rPr lang="tr-TR" dirty="0" err="1" smtClean="0">
                <a:solidFill>
                  <a:srgbClr val="002060"/>
                </a:solidFill>
              </a:rPr>
              <a:t>Sep</a:t>
            </a:r>
            <a:r>
              <a:rPr lang="tr-TR" dirty="0" smtClean="0">
                <a:solidFill>
                  <a:srgbClr val="002060"/>
                </a:solidFill>
              </a:rPr>
              <a:t> 15;691(1-3):156-62. </a:t>
            </a:r>
            <a:r>
              <a:rPr lang="tr-TR" dirty="0" err="1" smtClean="0">
                <a:solidFill>
                  <a:srgbClr val="002060"/>
                </a:solidFill>
              </a:rPr>
              <a:t>Epub</a:t>
            </a:r>
            <a:r>
              <a:rPr lang="tr-TR" dirty="0" smtClean="0">
                <a:solidFill>
                  <a:srgbClr val="002060"/>
                </a:solidFill>
              </a:rPr>
              <a:t> 2012 Jul 13.</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indent="0">
              <a:buNone/>
            </a:pPr>
            <a:r>
              <a:rPr lang="tr-TR" b="1" u="sng" dirty="0" err="1" smtClean="0">
                <a:hlinkClick r:id="rId2" action="ppaction://hlinkfile"/>
              </a:rPr>
              <a:t>Ozone</a:t>
            </a:r>
            <a:r>
              <a:rPr lang="tr-TR" u="sng" dirty="0" smtClean="0">
                <a:hlinkClick r:id="rId2" action="ppaction://hlinkfile"/>
              </a:rPr>
              <a:t> </a:t>
            </a:r>
            <a:r>
              <a:rPr lang="tr-TR" b="1" u="sng" dirty="0" err="1" smtClean="0">
                <a:hlinkClick r:id="rId2" action="ppaction://hlinkfile"/>
              </a:rPr>
              <a:t>therapy</a:t>
            </a:r>
            <a:r>
              <a:rPr lang="tr-TR" u="sng" dirty="0" smtClean="0">
                <a:hlinkClick r:id="rId2" action="ppaction://hlinkfile"/>
              </a:rPr>
              <a:t> in </a:t>
            </a:r>
            <a:r>
              <a:rPr lang="tr-TR" u="sng" dirty="0" err="1" smtClean="0">
                <a:hlinkClick r:id="rId2" action="ppaction://hlinkfile"/>
              </a:rPr>
              <a:t>the</a:t>
            </a:r>
            <a:r>
              <a:rPr lang="tr-TR" u="sng" dirty="0" smtClean="0">
                <a:hlinkClick r:id="rId2" action="ppaction://hlinkfile"/>
              </a:rPr>
              <a:t> </a:t>
            </a:r>
            <a:r>
              <a:rPr lang="tr-TR" u="sng" dirty="0" err="1" smtClean="0">
                <a:hlinkClick r:id="rId2" action="ppaction://hlinkfile"/>
              </a:rPr>
              <a:t>management</a:t>
            </a:r>
            <a:r>
              <a:rPr lang="tr-TR" u="sng" dirty="0" smtClean="0">
                <a:hlinkClick r:id="rId2" action="ppaction://hlinkfile"/>
              </a:rPr>
              <a:t> of </a:t>
            </a:r>
            <a:r>
              <a:rPr lang="tr-TR" u="sng" dirty="0" err="1" smtClean="0">
                <a:hlinkClick r:id="rId2" action="ppaction://hlinkfile"/>
              </a:rPr>
              <a:t>enterocutaneous</a:t>
            </a:r>
            <a:r>
              <a:rPr lang="tr-TR" u="sng" dirty="0" smtClean="0">
                <a:hlinkClick r:id="rId2" action="ppaction://hlinkfile"/>
              </a:rPr>
              <a:t> </a:t>
            </a:r>
            <a:r>
              <a:rPr lang="tr-TR" u="sng" dirty="0" err="1" smtClean="0">
                <a:hlinkClick r:id="rId2" action="ppaction://hlinkfile"/>
              </a:rPr>
              <a:t>fistulas</a:t>
            </a:r>
            <a:r>
              <a:rPr lang="tr-TR" u="sng" dirty="0" smtClean="0">
                <a:hlinkClick r:id="rId2" action="ppaction://hlinkfile"/>
              </a:rPr>
              <a:t> </a:t>
            </a:r>
            <a:r>
              <a:rPr lang="tr-TR" u="sng" dirty="0" err="1" smtClean="0">
                <a:hlinkClick r:id="rId2" action="ppaction://hlinkfile"/>
              </a:rPr>
              <a:t>resulting</a:t>
            </a:r>
            <a:r>
              <a:rPr lang="tr-TR" u="sng" dirty="0" smtClean="0">
                <a:hlinkClick r:id="rId2" action="ppaction://hlinkfile"/>
              </a:rPr>
              <a:t> </a:t>
            </a:r>
            <a:r>
              <a:rPr lang="tr-TR" u="sng" dirty="0" err="1" smtClean="0">
                <a:hlinkClick r:id="rId2" action="ppaction://hlinkfile"/>
              </a:rPr>
              <a:t>from</a:t>
            </a:r>
            <a:r>
              <a:rPr lang="tr-TR" u="sng" dirty="0" smtClean="0">
                <a:hlinkClick r:id="rId2" action="ppaction://hlinkfile"/>
              </a:rPr>
              <a:t> </a:t>
            </a:r>
            <a:r>
              <a:rPr lang="tr-TR" u="sng" dirty="0" err="1" smtClean="0">
                <a:hlinkClick r:id="rId2" action="ppaction://hlinkfile"/>
              </a:rPr>
              <a:t>postsurgery</a:t>
            </a:r>
            <a:r>
              <a:rPr lang="tr-TR" u="sng" dirty="0" smtClean="0">
                <a:hlinkClick r:id="rId2" action="ppaction://hlinkfile"/>
              </a:rPr>
              <a:t> </a:t>
            </a:r>
            <a:r>
              <a:rPr lang="tr-TR" u="sng" dirty="0" err="1" smtClean="0">
                <a:hlinkClick r:id="rId2" action="ppaction://hlinkfile"/>
              </a:rPr>
              <a:t>abdominal</a:t>
            </a:r>
            <a:r>
              <a:rPr lang="tr-TR" u="sng" dirty="0" smtClean="0">
                <a:hlinkClick r:id="rId2" action="ppaction://hlinkfile"/>
              </a:rPr>
              <a:t>/</a:t>
            </a:r>
            <a:r>
              <a:rPr lang="tr-TR" u="sng" dirty="0" err="1" smtClean="0">
                <a:hlinkClick r:id="rId2" action="ppaction://hlinkfile"/>
              </a:rPr>
              <a:t>pelvic</a:t>
            </a:r>
            <a:r>
              <a:rPr lang="tr-TR" u="sng" dirty="0" smtClean="0">
                <a:hlinkClick r:id="rId2" action="ppaction://hlinkfile"/>
              </a:rPr>
              <a:t> mesh </a:t>
            </a:r>
            <a:r>
              <a:rPr lang="tr-TR" u="sng" dirty="0" err="1" smtClean="0">
                <a:hlinkClick r:id="rId2" action="ppaction://hlinkfile"/>
              </a:rPr>
              <a:t>placement</a:t>
            </a:r>
            <a:r>
              <a:rPr lang="tr-TR" u="sng" dirty="0" smtClean="0">
                <a:hlinkClick r:id="rId2" action="ppaction://hlinkfile"/>
              </a:rPr>
              <a:t>.</a:t>
            </a:r>
            <a:endParaRPr lang="tr-TR" dirty="0" smtClean="0"/>
          </a:p>
          <a:p>
            <a:pPr marL="0" indent="0">
              <a:buNone/>
            </a:pPr>
            <a:r>
              <a:rPr lang="tr-TR" dirty="0" err="1" smtClean="0"/>
              <a:t>Clavo</a:t>
            </a:r>
            <a:r>
              <a:rPr lang="tr-TR" dirty="0" smtClean="0"/>
              <a:t> B, </a:t>
            </a:r>
            <a:r>
              <a:rPr lang="tr-TR" dirty="0" err="1" smtClean="0"/>
              <a:t>Santana</a:t>
            </a:r>
            <a:r>
              <a:rPr lang="tr-TR" dirty="0" smtClean="0"/>
              <a:t>-</a:t>
            </a:r>
            <a:r>
              <a:rPr lang="tr-TR" dirty="0" err="1" smtClean="0"/>
              <a:t>Rodriguez</a:t>
            </a:r>
            <a:r>
              <a:rPr lang="tr-TR" dirty="0" smtClean="0"/>
              <a:t> N, </a:t>
            </a:r>
            <a:r>
              <a:rPr lang="tr-TR" dirty="0" err="1" smtClean="0"/>
              <a:t>Gutierrez</a:t>
            </a:r>
            <a:r>
              <a:rPr lang="tr-TR" dirty="0" smtClean="0"/>
              <a:t> D, </a:t>
            </a:r>
            <a:r>
              <a:rPr lang="tr-TR" dirty="0" err="1" smtClean="0"/>
              <a:t>Apodaca</a:t>
            </a:r>
            <a:r>
              <a:rPr lang="tr-TR" dirty="0" smtClean="0"/>
              <a:t> B, Lopez L, </a:t>
            </a:r>
            <a:r>
              <a:rPr lang="tr-TR" dirty="0" err="1" smtClean="0"/>
              <a:t>Febles</a:t>
            </a:r>
            <a:r>
              <a:rPr lang="tr-TR" dirty="0" smtClean="0"/>
              <a:t> G, </a:t>
            </a:r>
            <a:r>
              <a:rPr lang="tr-TR" dirty="0" err="1" smtClean="0"/>
              <a:t>Cruz</a:t>
            </a:r>
            <a:r>
              <a:rPr lang="tr-TR" dirty="0" smtClean="0"/>
              <a:t> F, </a:t>
            </a:r>
            <a:r>
              <a:rPr lang="tr-TR" dirty="0" err="1" smtClean="0"/>
              <a:t>Llontop</a:t>
            </a:r>
            <a:r>
              <a:rPr lang="tr-TR" dirty="0" smtClean="0"/>
              <a:t> P.</a:t>
            </a:r>
          </a:p>
          <a:p>
            <a:pPr marL="0" indent="0">
              <a:buNone/>
            </a:pPr>
            <a:r>
              <a:rPr lang="tr-TR" dirty="0" smtClean="0">
                <a:solidFill>
                  <a:srgbClr val="002060"/>
                </a:solidFill>
              </a:rPr>
              <a:t>J </a:t>
            </a:r>
            <a:r>
              <a:rPr lang="tr-TR" dirty="0" err="1" smtClean="0">
                <a:solidFill>
                  <a:srgbClr val="002060"/>
                </a:solidFill>
              </a:rPr>
              <a:t>Pain</a:t>
            </a:r>
            <a:r>
              <a:rPr lang="tr-TR" dirty="0" smtClean="0">
                <a:solidFill>
                  <a:srgbClr val="002060"/>
                </a:solidFill>
              </a:rPr>
              <a:t> </a:t>
            </a:r>
            <a:r>
              <a:rPr lang="tr-TR" dirty="0" err="1" smtClean="0">
                <a:solidFill>
                  <a:srgbClr val="002060"/>
                </a:solidFill>
              </a:rPr>
              <a:t>Symptom</a:t>
            </a:r>
            <a:r>
              <a:rPr lang="tr-TR" dirty="0" smtClean="0">
                <a:solidFill>
                  <a:srgbClr val="002060"/>
                </a:solidFill>
              </a:rPr>
              <a:t> </a:t>
            </a:r>
            <a:r>
              <a:rPr lang="tr-TR" dirty="0" err="1" smtClean="0">
                <a:solidFill>
                  <a:srgbClr val="002060"/>
                </a:solidFill>
              </a:rPr>
              <a:t>Manage</a:t>
            </a:r>
            <a:r>
              <a:rPr lang="tr-TR" dirty="0" smtClean="0">
                <a:solidFill>
                  <a:srgbClr val="002060"/>
                </a:solidFill>
              </a:rPr>
              <a:t>. 2012 </a:t>
            </a:r>
            <a:r>
              <a:rPr lang="tr-TR" dirty="0" err="1" smtClean="0">
                <a:solidFill>
                  <a:srgbClr val="002060"/>
                </a:solidFill>
              </a:rPr>
              <a:t>Apr</a:t>
            </a:r>
            <a:r>
              <a:rPr lang="tr-TR" dirty="0" smtClean="0">
                <a:solidFill>
                  <a:srgbClr val="002060"/>
                </a:solidFill>
              </a:rPr>
              <a:t>;43(4):e1-4.</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indent="0">
              <a:buNone/>
            </a:pPr>
            <a:r>
              <a:rPr lang="tr-TR" b="1" u="sng" dirty="0" err="1" smtClean="0">
                <a:hlinkClick r:id="rId2" action="ppaction://hlinkfile"/>
              </a:rPr>
              <a:t>Ozone</a:t>
            </a:r>
            <a:r>
              <a:rPr lang="tr-TR" u="sng" dirty="0" smtClean="0">
                <a:hlinkClick r:id="rId2" action="ppaction://hlinkfile"/>
              </a:rPr>
              <a:t> </a:t>
            </a:r>
            <a:r>
              <a:rPr lang="tr-TR" b="1" u="sng" dirty="0" err="1" smtClean="0">
                <a:hlinkClick r:id="rId2" action="ppaction://hlinkfile"/>
              </a:rPr>
              <a:t>therapy</a:t>
            </a:r>
            <a:r>
              <a:rPr lang="tr-TR" u="sng" dirty="0" smtClean="0">
                <a:hlinkClick r:id="rId2" action="ppaction://hlinkfile"/>
              </a:rPr>
              <a:t> as a </a:t>
            </a:r>
            <a:r>
              <a:rPr lang="tr-TR" u="sng" dirty="0" err="1" smtClean="0">
                <a:hlinkClick r:id="rId2" action="ppaction://hlinkfile"/>
              </a:rPr>
              <a:t>treatment</a:t>
            </a:r>
            <a:r>
              <a:rPr lang="tr-TR" u="sng" dirty="0" smtClean="0">
                <a:hlinkClick r:id="rId2" action="ppaction://hlinkfile"/>
              </a:rPr>
              <a:t> </a:t>
            </a:r>
            <a:r>
              <a:rPr lang="tr-TR" u="sng" dirty="0" err="1" smtClean="0">
                <a:hlinkClick r:id="rId2" action="ppaction://hlinkfile"/>
              </a:rPr>
              <a:t>for</a:t>
            </a:r>
            <a:r>
              <a:rPr lang="tr-TR" u="sng" dirty="0" smtClean="0">
                <a:hlinkClick r:id="rId2" action="ppaction://hlinkfile"/>
              </a:rPr>
              <a:t> </a:t>
            </a:r>
            <a:r>
              <a:rPr lang="tr-TR" u="sng" dirty="0" err="1" smtClean="0">
                <a:hlinkClick r:id="rId2" action="ppaction://hlinkfile"/>
              </a:rPr>
              <a:t>low</a:t>
            </a:r>
            <a:r>
              <a:rPr lang="tr-TR" u="sng" dirty="0" smtClean="0">
                <a:hlinkClick r:id="rId2" action="ppaction://hlinkfile"/>
              </a:rPr>
              <a:t> </a:t>
            </a:r>
            <a:r>
              <a:rPr lang="tr-TR" u="sng" dirty="0" err="1" smtClean="0">
                <a:hlinkClick r:id="rId2" action="ppaction://hlinkfile"/>
              </a:rPr>
              <a:t>back</a:t>
            </a:r>
            <a:r>
              <a:rPr lang="tr-TR" u="sng" dirty="0" smtClean="0">
                <a:hlinkClick r:id="rId2" action="ppaction://hlinkfile"/>
              </a:rPr>
              <a:t> </a:t>
            </a:r>
            <a:r>
              <a:rPr lang="tr-TR" u="sng" dirty="0" err="1" smtClean="0">
                <a:hlinkClick r:id="rId2" action="ppaction://hlinkfile"/>
              </a:rPr>
              <a:t>pain</a:t>
            </a:r>
            <a:r>
              <a:rPr lang="tr-TR" u="sng" dirty="0" smtClean="0">
                <a:hlinkClick r:id="rId2" action="ppaction://hlinkfile"/>
              </a:rPr>
              <a:t> </a:t>
            </a:r>
            <a:r>
              <a:rPr lang="tr-TR" u="sng" dirty="0" err="1" smtClean="0">
                <a:hlinkClick r:id="rId2" action="ppaction://hlinkfile"/>
              </a:rPr>
              <a:t>secondary</a:t>
            </a:r>
            <a:r>
              <a:rPr lang="tr-TR" u="sng" dirty="0" smtClean="0">
                <a:hlinkClick r:id="rId2" action="ppaction://hlinkfile"/>
              </a:rPr>
              <a:t> </a:t>
            </a:r>
            <a:r>
              <a:rPr lang="tr-TR" u="sng" dirty="0" err="1" smtClean="0">
                <a:hlinkClick r:id="rId2" action="ppaction://hlinkfile"/>
              </a:rPr>
              <a:t>to</a:t>
            </a:r>
            <a:r>
              <a:rPr lang="tr-TR" u="sng" dirty="0" smtClean="0">
                <a:hlinkClick r:id="rId2" action="ppaction://hlinkfile"/>
              </a:rPr>
              <a:t> </a:t>
            </a:r>
            <a:r>
              <a:rPr lang="tr-TR" u="sng" dirty="0" err="1" smtClean="0">
                <a:hlinkClick r:id="rId2" action="ppaction://hlinkfile"/>
              </a:rPr>
              <a:t>herniated</a:t>
            </a:r>
            <a:r>
              <a:rPr lang="tr-TR" u="sng" dirty="0" smtClean="0">
                <a:hlinkClick r:id="rId2" action="ppaction://hlinkfile"/>
              </a:rPr>
              <a:t> </a:t>
            </a:r>
            <a:r>
              <a:rPr lang="tr-TR" u="sng" dirty="0" err="1" smtClean="0">
                <a:hlinkClick r:id="rId2" action="ppaction://hlinkfile"/>
              </a:rPr>
              <a:t>disc</a:t>
            </a:r>
            <a:r>
              <a:rPr lang="tr-TR" u="sng" dirty="0" smtClean="0">
                <a:hlinkClick r:id="rId2" action="ppaction://hlinkfile"/>
              </a:rPr>
              <a:t>: a </a:t>
            </a:r>
            <a:r>
              <a:rPr lang="tr-TR" u="sng" dirty="0" err="1" smtClean="0">
                <a:hlinkClick r:id="rId2" action="ppaction://hlinkfile"/>
              </a:rPr>
              <a:t>systematic</a:t>
            </a:r>
            <a:r>
              <a:rPr lang="tr-TR" u="sng" dirty="0" smtClean="0">
                <a:hlinkClick r:id="rId2" action="ppaction://hlinkfile"/>
              </a:rPr>
              <a:t> </a:t>
            </a:r>
            <a:r>
              <a:rPr lang="tr-TR" u="sng" dirty="0" err="1" smtClean="0">
                <a:hlinkClick r:id="rId2" action="ppaction://hlinkfile"/>
              </a:rPr>
              <a:t>review</a:t>
            </a:r>
            <a:r>
              <a:rPr lang="tr-TR" u="sng" dirty="0" smtClean="0">
                <a:hlinkClick r:id="rId2" action="ppaction://hlinkfile"/>
              </a:rPr>
              <a:t> </a:t>
            </a:r>
            <a:r>
              <a:rPr lang="tr-TR" u="sng" dirty="0" err="1" smtClean="0">
                <a:hlinkClick r:id="rId2" action="ppaction://hlinkfile"/>
              </a:rPr>
              <a:t>and</a:t>
            </a:r>
            <a:r>
              <a:rPr lang="tr-TR" u="sng" dirty="0" smtClean="0">
                <a:hlinkClick r:id="rId2" action="ppaction://hlinkfile"/>
              </a:rPr>
              <a:t> meta-</a:t>
            </a:r>
            <a:r>
              <a:rPr lang="tr-TR" u="sng" dirty="0" err="1" smtClean="0">
                <a:hlinkClick r:id="rId2" action="ppaction://hlinkfile"/>
              </a:rPr>
              <a:t>analysis</a:t>
            </a:r>
            <a:r>
              <a:rPr lang="tr-TR" u="sng" dirty="0" smtClean="0">
                <a:hlinkClick r:id="rId2" action="ppaction://hlinkfile"/>
              </a:rPr>
              <a:t> of </a:t>
            </a:r>
            <a:r>
              <a:rPr lang="tr-TR" u="sng" dirty="0" err="1" smtClean="0">
                <a:hlinkClick r:id="rId2" action="ppaction://hlinkfile"/>
              </a:rPr>
              <a:t>randomized</a:t>
            </a:r>
            <a:r>
              <a:rPr lang="tr-TR" u="sng" dirty="0" smtClean="0">
                <a:hlinkClick r:id="rId2" action="ppaction://hlinkfile"/>
              </a:rPr>
              <a:t> </a:t>
            </a:r>
            <a:r>
              <a:rPr lang="tr-TR" u="sng" dirty="0" err="1" smtClean="0">
                <a:hlinkClick r:id="rId2" action="ppaction://hlinkfile"/>
              </a:rPr>
              <a:t>controlled</a:t>
            </a:r>
            <a:r>
              <a:rPr lang="tr-TR" u="sng" dirty="0" smtClean="0">
                <a:hlinkClick r:id="rId2" action="ppaction://hlinkfile"/>
              </a:rPr>
              <a:t> </a:t>
            </a:r>
            <a:r>
              <a:rPr lang="tr-TR" u="sng" dirty="0" err="1" smtClean="0">
                <a:hlinkClick r:id="rId2" action="ppaction://hlinkfile"/>
              </a:rPr>
              <a:t>trials</a:t>
            </a:r>
            <a:r>
              <a:rPr lang="tr-TR" u="sng" dirty="0" smtClean="0">
                <a:hlinkClick r:id="rId2" action="ppaction://hlinkfile"/>
              </a:rPr>
              <a:t>.</a:t>
            </a:r>
            <a:endParaRPr lang="tr-TR" dirty="0" smtClean="0"/>
          </a:p>
          <a:p>
            <a:pPr marL="0" indent="0">
              <a:buNone/>
            </a:pPr>
            <a:r>
              <a:rPr lang="tr-TR" dirty="0" err="1" smtClean="0"/>
              <a:t>Magalhaes</a:t>
            </a:r>
            <a:r>
              <a:rPr lang="tr-TR" dirty="0" smtClean="0"/>
              <a:t> FN, </a:t>
            </a:r>
            <a:r>
              <a:rPr lang="tr-TR" dirty="0" err="1" smtClean="0"/>
              <a:t>Dotta</a:t>
            </a:r>
            <a:r>
              <a:rPr lang="tr-TR" dirty="0" smtClean="0"/>
              <a:t> L, </a:t>
            </a:r>
            <a:r>
              <a:rPr lang="tr-TR" dirty="0" err="1" smtClean="0"/>
              <a:t>Sasse</a:t>
            </a:r>
            <a:r>
              <a:rPr lang="tr-TR" dirty="0" smtClean="0"/>
              <a:t> A, </a:t>
            </a:r>
            <a:r>
              <a:rPr lang="tr-TR" dirty="0" err="1" smtClean="0"/>
              <a:t>Teixera</a:t>
            </a:r>
            <a:r>
              <a:rPr lang="tr-TR" dirty="0" smtClean="0"/>
              <a:t> MJ, </a:t>
            </a:r>
            <a:r>
              <a:rPr lang="tr-TR" dirty="0" err="1" smtClean="0"/>
              <a:t>Fonoff</a:t>
            </a:r>
            <a:r>
              <a:rPr lang="tr-TR" dirty="0" smtClean="0"/>
              <a:t> ET.</a:t>
            </a:r>
          </a:p>
          <a:p>
            <a:pPr marL="0" indent="0">
              <a:buNone/>
            </a:pPr>
            <a:r>
              <a:rPr lang="tr-TR" dirty="0" err="1" smtClean="0">
                <a:solidFill>
                  <a:srgbClr val="002060"/>
                </a:solidFill>
              </a:rPr>
              <a:t>Pain</a:t>
            </a:r>
            <a:r>
              <a:rPr lang="tr-TR" dirty="0" smtClean="0">
                <a:solidFill>
                  <a:srgbClr val="002060"/>
                </a:solidFill>
              </a:rPr>
              <a:t> </a:t>
            </a:r>
            <a:r>
              <a:rPr lang="tr-TR" dirty="0" err="1" smtClean="0">
                <a:solidFill>
                  <a:srgbClr val="002060"/>
                </a:solidFill>
              </a:rPr>
              <a:t>Physician</a:t>
            </a:r>
            <a:r>
              <a:rPr lang="tr-TR" dirty="0" smtClean="0">
                <a:solidFill>
                  <a:srgbClr val="002060"/>
                </a:solidFill>
              </a:rPr>
              <a:t>. 2012 Mar-</a:t>
            </a:r>
            <a:r>
              <a:rPr lang="tr-TR" dirty="0" err="1" smtClean="0">
                <a:solidFill>
                  <a:srgbClr val="002060"/>
                </a:solidFill>
              </a:rPr>
              <a:t>Apr</a:t>
            </a:r>
            <a:r>
              <a:rPr lang="tr-TR" dirty="0" smtClean="0">
                <a:solidFill>
                  <a:srgbClr val="002060"/>
                </a:solidFill>
              </a:rPr>
              <a:t>;15(2):E115-29</a:t>
            </a:r>
            <a:r>
              <a:rPr lang="tr-TR" dirty="0" smtClean="0"/>
              <a:t>.</a:t>
            </a:r>
          </a:p>
          <a:p>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42976" y="1928802"/>
            <a:ext cx="7515220" cy="3043246"/>
          </a:xfrm>
        </p:spPr>
        <p:txBody>
          <a:bodyPr/>
          <a:lstStyle/>
          <a:p>
            <a:pPr marL="0" indent="0">
              <a:buNone/>
            </a:pPr>
            <a:r>
              <a:rPr lang="tr-TR" u="sng" dirty="0" err="1" smtClean="0">
                <a:hlinkClick r:id="rId2" action="ppaction://hlinkfile"/>
              </a:rPr>
              <a:t>Reliable</a:t>
            </a:r>
            <a:r>
              <a:rPr lang="tr-TR" u="sng" dirty="0" smtClean="0">
                <a:hlinkClick r:id="rId2" action="ppaction://hlinkfile"/>
              </a:rPr>
              <a:t> </a:t>
            </a:r>
            <a:r>
              <a:rPr lang="tr-TR" u="sng" dirty="0" err="1" smtClean="0">
                <a:hlinkClick r:id="rId2" action="ppaction://hlinkfile"/>
              </a:rPr>
              <a:t>and</a:t>
            </a:r>
            <a:r>
              <a:rPr lang="tr-TR" u="sng" dirty="0" smtClean="0">
                <a:hlinkClick r:id="rId2" action="ppaction://hlinkfile"/>
              </a:rPr>
              <a:t> </a:t>
            </a:r>
            <a:r>
              <a:rPr lang="tr-TR" u="sng" dirty="0" err="1" smtClean="0">
                <a:hlinkClick r:id="rId2" action="ppaction://hlinkfile"/>
              </a:rPr>
              <a:t>effective</a:t>
            </a:r>
            <a:r>
              <a:rPr lang="tr-TR" u="sng" dirty="0" smtClean="0">
                <a:hlinkClick r:id="rId2" action="ppaction://hlinkfile"/>
              </a:rPr>
              <a:t> </a:t>
            </a:r>
            <a:r>
              <a:rPr lang="tr-TR" u="sng" dirty="0" err="1" smtClean="0">
                <a:hlinkClick r:id="rId2" action="ppaction://hlinkfile"/>
              </a:rPr>
              <a:t>oxygen</a:t>
            </a:r>
            <a:r>
              <a:rPr lang="tr-TR" u="sng" dirty="0" smtClean="0">
                <a:hlinkClick r:id="rId2" action="ppaction://hlinkfile"/>
              </a:rPr>
              <a:t>-</a:t>
            </a:r>
            <a:r>
              <a:rPr lang="tr-TR" b="1" u="sng" dirty="0" err="1" smtClean="0">
                <a:hlinkClick r:id="rId2" action="ppaction://hlinkfile"/>
              </a:rPr>
              <a:t>ozone</a:t>
            </a:r>
            <a:r>
              <a:rPr lang="tr-TR" u="sng" dirty="0" smtClean="0">
                <a:hlinkClick r:id="rId2" action="ppaction://hlinkfile"/>
              </a:rPr>
              <a:t> </a:t>
            </a:r>
            <a:r>
              <a:rPr lang="tr-TR" b="1" u="sng" dirty="0" err="1" smtClean="0">
                <a:hlinkClick r:id="rId2" action="ppaction://hlinkfile"/>
              </a:rPr>
              <a:t>therapy</a:t>
            </a:r>
            <a:r>
              <a:rPr lang="tr-TR" u="sng" dirty="0" smtClean="0">
                <a:hlinkClick r:id="rId2" action="ppaction://hlinkfile"/>
              </a:rPr>
              <a:t> at a </a:t>
            </a:r>
            <a:r>
              <a:rPr lang="tr-TR" u="sng" dirty="0" err="1" smtClean="0">
                <a:hlinkClick r:id="rId2" action="ppaction://hlinkfile"/>
              </a:rPr>
              <a:t>crossroads</a:t>
            </a:r>
            <a:r>
              <a:rPr lang="tr-TR" u="sng" dirty="0" smtClean="0">
                <a:hlinkClick r:id="rId2" action="ppaction://hlinkfile"/>
              </a:rPr>
              <a:t> </a:t>
            </a:r>
            <a:r>
              <a:rPr lang="tr-TR" u="sng" dirty="0" err="1" smtClean="0">
                <a:hlinkClick r:id="rId2" action="ppaction://hlinkfile"/>
              </a:rPr>
              <a:t>with</a:t>
            </a:r>
            <a:r>
              <a:rPr lang="tr-TR" u="sng" dirty="0" smtClean="0">
                <a:hlinkClick r:id="rId2" action="ppaction://hlinkfile"/>
              </a:rPr>
              <a:t> </a:t>
            </a:r>
            <a:r>
              <a:rPr lang="tr-TR" u="sng" dirty="0" err="1" smtClean="0">
                <a:hlinkClick r:id="rId2" action="ppaction://hlinkfile"/>
              </a:rPr>
              <a:t>ozonated</a:t>
            </a:r>
            <a:r>
              <a:rPr lang="tr-TR" u="sng" dirty="0" smtClean="0">
                <a:hlinkClick r:id="rId2" action="ppaction://hlinkfile"/>
              </a:rPr>
              <a:t> </a:t>
            </a:r>
            <a:r>
              <a:rPr lang="tr-TR" u="sng" dirty="0" err="1" smtClean="0">
                <a:hlinkClick r:id="rId2" action="ppaction://hlinkfile"/>
              </a:rPr>
              <a:t>saline</a:t>
            </a:r>
            <a:r>
              <a:rPr lang="tr-TR" u="sng" dirty="0" smtClean="0">
                <a:hlinkClick r:id="rId2" action="ppaction://hlinkfile"/>
              </a:rPr>
              <a:t> </a:t>
            </a:r>
            <a:r>
              <a:rPr lang="tr-TR" u="sng" dirty="0" err="1" smtClean="0">
                <a:hlinkClick r:id="rId2" action="ppaction://hlinkfile"/>
              </a:rPr>
              <a:t>infusion</a:t>
            </a:r>
            <a:r>
              <a:rPr lang="tr-TR" u="sng" dirty="0" smtClean="0">
                <a:hlinkClick r:id="rId2" action="ppaction://hlinkfile"/>
              </a:rPr>
              <a:t> </a:t>
            </a:r>
            <a:r>
              <a:rPr lang="tr-TR" u="sng" dirty="0" err="1" smtClean="0">
                <a:hlinkClick r:id="rId2" action="ppaction://hlinkfile"/>
              </a:rPr>
              <a:t>and</a:t>
            </a:r>
            <a:r>
              <a:rPr lang="tr-TR" u="sng" dirty="0" smtClean="0">
                <a:hlinkClick r:id="rId2" action="ppaction://hlinkfile"/>
              </a:rPr>
              <a:t> </a:t>
            </a:r>
            <a:r>
              <a:rPr lang="tr-TR" b="1" u="sng" dirty="0" err="1" smtClean="0">
                <a:hlinkClick r:id="rId2" action="ppaction://hlinkfile"/>
              </a:rPr>
              <a:t>ozone</a:t>
            </a:r>
            <a:r>
              <a:rPr lang="tr-TR" u="sng" dirty="0" smtClean="0">
                <a:hlinkClick r:id="rId2" action="ppaction://hlinkfile"/>
              </a:rPr>
              <a:t> </a:t>
            </a:r>
            <a:r>
              <a:rPr lang="tr-TR" u="sng" dirty="0" err="1" smtClean="0">
                <a:hlinkClick r:id="rId2" action="ppaction://hlinkfile"/>
              </a:rPr>
              <a:t>rectal</a:t>
            </a:r>
            <a:r>
              <a:rPr lang="tr-TR" u="sng" dirty="0" smtClean="0">
                <a:hlinkClick r:id="rId2" action="ppaction://hlinkfile"/>
              </a:rPr>
              <a:t> </a:t>
            </a:r>
            <a:r>
              <a:rPr lang="tr-TR" u="sng" dirty="0" err="1" smtClean="0">
                <a:hlinkClick r:id="rId2" action="ppaction://hlinkfile"/>
              </a:rPr>
              <a:t>insufflation</a:t>
            </a:r>
            <a:r>
              <a:rPr lang="tr-TR" u="sng" dirty="0" smtClean="0">
                <a:hlinkClick r:id="rId2" action="ppaction://hlinkfile"/>
              </a:rPr>
              <a:t>.</a:t>
            </a:r>
            <a:endParaRPr lang="tr-TR" dirty="0" smtClean="0"/>
          </a:p>
          <a:p>
            <a:pPr marL="0" indent="0">
              <a:buNone/>
            </a:pPr>
            <a:r>
              <a:rPr lang="tr-TR" dirty="0" err="1" smtClean="0"/>
              <a:t>Bocci</a:t>
            </a:r>
            <a:r>
              <a:rPr lang="tr-TR" dirty="0" smtClean="0"/>
              <a:t> V, </a:t>
            </a:r>
            <a:r>
              <a:rPr lang="tr-TR" dirty="0" err="1" smtClean="0"/>
              <a:t>Zanardi</a:t>
            </a:r>
            <a:r>
              <a:rPr lang="tr-TR" dirty="0" smtClean="0"/>
              <a:t> I, </a:t>
            </a:r>
            <a:r>
              <a:rPr lang="tr-TR" dirty="0" err="1" smtClean="0"/>
              <a:t>Borrelli</a:t>
            </a:r>
            <a:r>
              <a:rPr lang="tr-TR" dirty="0" smtClean="0"/>
              <a:t> E, </a:t>
            </a:r>
            <a:r>
              <a:rPr lang="tr-TR" dirty="0" err="1" smtClean="0"/>
              <a:t>Travagli</a:t>
            </a:r>
            <a:r>
              <a:rPr lang="tr-TR" dirty="0" smtClean="0"/>
              <a:t> V.</a:t>
            </a:r>
          </a:p>
          <a:p>
            <a:pPr marL="0" indent="0">
              <a:buNone/>
            </a:pPr>
            <a:r>
              <a:rPr lang="tr-TR" dirty="0" smtClean="0">
                <a:solidFill>
                  <a:srgbClr val="002060"/>
                </a:solidFill>
              </a:rPr>
              <a:t>J </a:t>
            </a:r>
            <a:r>
              <a:rPr lang="tr-TR" dirty="0" err="1" smtClean="0">
                <a:solidFill>
                  <a:srgbClr val="002060"/>
                </a:solidFill>
              </a:rPr>
              <a:t>Pharm</a:t>
            </a:r>
            <a:r>
              <a:rPr lang="tr-TR" dirty="0" smtClean="0">
                <a:solidFill>
                  <a:srgbClr val="002060"/>
                </a:solidFill>
              </a:rPr>
              <a:t> </a:t>
            </a:r>
            <a:r>
              <a:rPr lang="tr-TR" dirty="0" err="1" smtClean="0">
                <a:solidFill>
                  <a:srgbClr val="002060"/>
                </a:solidFill>
              </a:rPr>
              <a:t>Pharmacol</a:t>
            </a:r>
            <a:r>
              <a:rPr lang="tr-TR" dirty="0" smtClean="0">
                <a:solidFill>
                  <a:srgbClr val="002060"/>
                </a:solidFill>
              </a:rPr>
              <a:t>. 2012 </a:t>
            </a:r>
            <a:r>
              <a:rPr lang="tr-TR" dirty="0" err="1" smtClean="0">
                <a:solidFill>
                  <a:srgbClr val="002060"/>
                </a:solidFill>
              </a:rPr>
              <a:t>Apr</a:t>
            </a:r>
            <a:r>
              <a:rPr lang="tr-TR" dirty="0" smtClean="0">
                <a:solidFill>
                  <a:srgbClr val="002060"/>
                </a:solidFill>
              </a:rPr>
              <a:t>;64(4):482-9.</a:t>
            </a:r>
            <a:endParaRPr lang="tr-TR" dirty="0">
              <a:solidFill>
                <a:srgbClr val="00206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tr-TR" b="1" dirty="0" smtClean="0">
                <a:latin typeface="Arial" pitchFamily="34" charset="0"/>
                <a:cs typeface="Arial" pitchFamily="34" charset="0"/>
              </a:rPr>
              <a:t>Ozonun etki mekanizmaları</a:t>
            </a:r>
            <a:endParaRPr lang="tr-TR" b="1" dirty="0">
              <a:latin typeface="Arial" pitchFamily="34" charset="0"/>
              <a:cs typeface="Arial" pitchFamily="34" charset="0"/>
            </a:endParaRPr>
          </a:p>
        </p:txBody>
      </p:sp>
      <p:sp>
        <p:nvSpPr>
          <p:cNvPr id="3" name="İçerik Yer Tutucusu 2"/>
          <p:cNvSpPr>
            <a:spLocks noGrp="1"/>
          </p:cNvSpPr>
          <p:nvPr>
            <p:ph idx="1"/>
          </p:nvPr>
        </p:nvSpPr>
        <p:spPr>
          <a:xfrm>
            <a:off x="1285852" y="1600200"/>
            <a:ext cx="7678636" cy="4525963"/>
          </a:xfrm>
        </p:spPr>
        <p:txBody>
          <a:bodyPr>
            <a:normAutofit fontScale="92500" lnSpcReduction="10000"/>
          </a:bodyPr>
          <a:lstStyle/>
          <a:p>
            <a:pPr marL="0" indent="0">
              <a:buNone/>
            </a:pPr>
            <a:r>
              <a:rPr lang="tr-TR" sz="2400" dirty="0">
                <a:latin typeface="Arial" pitchFamily="34" charset="0"/>
                <a:cs typeface="Arial" pitchFamily="34" charset="0"/>
              </a:rPr>
              <a:t>Ozon uygulamasının ardından </a:t>
            </a:r>
            <a:r>
              <a:rPr lang="tr-TR" sz="2400" dirty="0" smtClean="0">
                <a:latin typeface="Arial" pitchFamily="34" charset="0"/>
                <a:cs typeface="Arial" pitchFamily="34" charset="0"/>
              </a:rPr>
              <a:t>organizmada 12 </a:t>
            </a:r>
            <a:r>
              <a:rPr lang="tr-TR" sz="2400" dirty="0">
                <a:latin typeface="Arial" pitchFamily="34" charset="0"/>
                <a:cs typeface="Arial" pitchFamily="34" charset="0"/>
              </a:rPr>
              <a:t>farklı etkinin oluştuğu belirtilmektedir</a:t>
            </a:r>
            <a:r>
              <a:rPr lang="tr-TR" sz="2400" dirty="0" smtClean="0">
                <a:latin typeface="Arial" pitchFamily="34" charset="0"/>
                <a:cs typeface="Arial" pitchFamily="34" charset="0"/>
              </a:rPr>
              <a:t>. Bunlardan </a:t>
            </a:r>
            <a:r>
              <a:rPr lang="tr-TR" sz="2400" dirty="0" err="1">
                <a:latin typeface="Arial" pitchFamily="34" charset="0"/>
                <a:cs typeface="Arial" pitchFamily="34" charset="0"/>
              </a:rPr>
              <a:t>başlıcaları</a:t>
            </a:r>
            <a:r>
              <a:rPr lang="tr-TR" sz="2400" dirty="0" smtClean="0">
                <a:latin typeface="Arial" pitchFamily="34" charset="0"/>
                <a:cs typeface="Arial" pitchFamily="34" charset="0"/>
              </a:rPr>
              <a:t>;</a:t>
            </a:r>
          </a:p>
          <a:p>
            <a:pPr marL="0" indent="0">
              <a:buNone/>
            </a:pPr>
            <a:r>
              <a:rPr lang="tr-TR" sz="2400" dirty="0" smtClean="0">
                <a:latin typeface="Arial" pitchFamily="34" charset="0"/>
                <a:cs typeface="Arial" pitchFamily="34" charset="0"/>
              </a:rPr>
              <a:t> </a:t>
            </a:r>
          </a:p>
          <a:p>
            <a:pPr marL="0" indent="0">
              <a:buFont typeface="Wingdings" pitchFamily="2" charset="2"/>
              <a:buChar char="§"/>
            </a:pPr>
            <a:r>
              <a:rPr lang="tr-TR" sz="2400" dirty="0" smtClean="0">
                <a:latin typeface="Arial" pitchFamily="34" charset="0"/>
                <a:cs typeface="Arial" pitchFamily="34" charset="0"/>
              </a:rPr>
              <a:t>Hücre metabolizmasının aktive </a:t>
            </a:r>
            <a:r>
              <a:rPr lang="tr-TR" sz="2400" dirty="0">
                <a:latin typeface="Arial" pitchFamily="34" charset="0"/>
                <a:cs typeface="Arial" pitchFamily="34" charset="0"/>
              </a:rPr>
              <a:t>edilmesi</a:t>
            </a:r>
            <a:r>
              <a:rPr lang="tr-TR" sz="2400" dirty="0" smtClean="0">
                <a:latin typeface="Arial" pitchFamily="34" charset="0"/>
                <a:cs typeface="Arial" pitchFamily="34" charset="0"/>
              </a:rPr>
              <a:t>,</a:t>
            </a:r>
          </a:p>
          <a:p>
            <a:pPr marL="0" indent="0">
              <a:buFont typeface="Wingdings" pitchFamily="2" charset="2"/>
              <a:buChar char="§"/>
            </a:pPr>
            <a:r>
              <a:rPr lang="tr-TR" sz="2400" dirty="0" smtClean="0">
                <a:latin typeface="Arial" pitchFamily="34" charset="0"/>
                <a:cs typeface="Arial" pitchFamily="34" charset="0"/>
              </a:rPr>
              <a:t>Eritrosit metabolizmasının uyarılarak </a:t>
            </a:r>
            <a:r>
              <a:rPr lang="tr-TR" sz="2400" dirty="0">
                <a:latin typeface="Arial" pitchFamily="34" charset="0"/>
                <a:cs typeface="Arial" pitchFamily="34" charset="0"/>
              </a:rPr>
              <a:t>hemoglobinin oksijen </a:t>
            </a:r>
            <a:r>
              <a:rPr lang="tr-TR" sz="2400" dirty="0" smtClean="0">
                <a:latin typeface="Arial" pitchFamily="34" charset="0"/>
                <a:cs typeface="Arial" pitchFamily="34" charset="0"/>
              </a:rPr>
              <a:t>taşıma kapasitesinin </a:t>
            </a:r>
            <a:r>
              <a:rPr lang="tr-TR" sz="2400" dirty="0">
                <a:latin typeface="Arial" pitchFamily="34" charset="0"/>
                <a:cs typeface="Arial" pitchFamily="34" charset="0"/>
              </a:rPr>
              <a:t>ve dolayısıyla dokulardaki </a:t>
            </a:r>
            <a:r>
              <a:rPr lang="tr-TR" sz="2400" dirty="0" smtClean="0">
                <a:latin typeface="Arial" pitchFamily="34" charset="0"/>
                <a:cs typeface="Arial" pitchFamily="34" charset="0"/>
              </a:rPr>
              <a:t>oksijen miktarının </a:t>
            </a:r>
            <a:r>
              <a:rPr lang="tr-TR" sz="2400" dirty="0">
                <a:latin typeface="Arial" pitchFamily="34" charset="0"/>
                <a:cs typeface="Arial" pitchFamily="34" charset="0"/>
              </a:rPr>
              <a:t>artırılması, </a:t>
            </a:r>
            <a:endParaRPr lang="tr-TR" sz="2400" dirty="0" smtClean="0">
              <a:latin typeface="Arial" pitchFamily="34" charset="0"/>
              <a:cs typeface="Arial" pitchFamily="34" charset="0"/>
            </a:endParaRPr>
          </a:p>
          <a:p>
            <a:pPr marL="0" indent="0">
              <a:buFont typeface="Wingdings" pitchFamily="2" charset="2"/>
              <a:buChar char="§"/>
            </a:pPr>
            <a:r>
              <a:rPr lang="tr-TR" sz="2400" dirty="0" smtClean="0">
                <a:latin typeface="Arial" pitchFamily="34" charset="0"/>
                <a:cs typeface="Arial" pitchFamily="34" charset="0"/>
              </a:rPr>
              <a:t>Bağışıklık sisteminin güçlendirilmesi </a:t>
            </a:r>
          </a:p>
          <a:p>
            <a:pPr marL="0" indent="0">
              <a:buFont typeface="Wingdings" pitchFamily="2" charset="2"/>
              <a:buChar char="§"/>
            </a:pPr>
            <a:r>
              <a:rPr lang="tr-TR" sz="2400" dirty="0" smtClean="0">
                <a:latin typeface="Arial" pitchFamily="34" charset="0"/>
                <a:cs typeface="Arial" pitchFamily="34" charset="0"/>
              </a:rPr>
              <a:t>Serbest </a:t>
            </a:r>
            <a:r>
              <a:rPr lang="tr-TR" sz="2400" dirty="0">
                <a:latin typeface="Arial" pitchFamily="34" charset="0"/>
                <a:cs typeface="Arial" pitchFamily="34" charset="0"/>
              </a:rPr>
              <a:t>radikal </a:t>
            </a:r>
            <a:r>
              <a:rPr lang="tr-TR" sz="2400" dirty="0" smtClean="0">
                <a:latin typeface="Arial" pitchFamily="34" charset="0"/>
                <a:cs typeface="Arial" pitchFamily="34" charset="0"/>
              </a:rPr>
              <a:t>seviyelerinin düşürülmesi </a:t>
            </a:r>
          </a:p>
          <a:p>
            <a:pPr marL="0" indent="0">
              <a:buNone/>
            </a:pPr>
            <a:r>
              <a:rPr lang="tr-TR" sz="2400" dirty="0" smtClean="0">
                <a:latin typeface="Arial" pitchFamily="34" charset="0"/>
                <a:cs typeface="Arial" pitchFamily="34" charset="0"/>
              </a:rPr>
              <a:t>  şeklinde </a:t>
            </a:r>
            <a:r>
              <a:rPr lang="tr-TR" sz="2400" dirty="0">
                <a:latin typeface="Arial" pitchFamily="34" charset="0"/>
                <a:cs typeface="Arial" pitchFamily="34" charset="0"/>
              </a:rPr>
              <a:t>sıralanabilir </a:t>
            </a:r>
            <a:endParaRPr lang="tr-TR" sz="2400" dirty="0" smtClean="0">
              <a:latin typeface="Arial" pitchFamily="34" charset="0"/>
              <a:cs typeface="Arial" pitchFamily="34" charset="0"/>
            </a:endParaRPr>
          </a:p>
          <a:p>
            <a:pPr marL="0" indent="0">
              <a:buNone/>
            </a:pPr>
            <a:endParaRPr lang="tr-TR" dirty="0" smtClean="0">
              <a:latin typeface="Arial" pitchFamily="34" charset="0"/>
              <a:cs typeface="Arial" pitchFamily="34" charset="0"/>
            </a:endParaRPr>
          </a:p>
          <a:p>
            <a:pPr marL="0" indent="0">
              <a:buNone/>
            </a:pPr>
            <a:r>
              <a:rPr lang="tr-TR" sz="2600" dirty="0" err="1" smtClean="0">
                <a:solidFill>
                  <a:srgbClr val="002060"/>
                </a:solidFill>
                <a:latin typeface="Arial" pitchFamily="34" charset="0"/>
                <a:cs typeface="Arial" pitchFamily="34" charset="0"/>
              </a:rPr>
              <a:t>Bocci</a:t>
            </a:r>
            <a:r>
              <a:rPr lang="tr-TR" sz="2600" dirty="0" smtClean="0">
                <a:solidFill>
                  <a:srgbClr val="002060"/>
                </a:solidFill>
                <a:latin typeface="Arial" pitchFamily="34" charset="0"/>
                <a:cs typeface="Arial" pitchFamily="34" charset="0"/>
              </a:rPr>
              <a:t>, </a:t>
            </a:r>
            <a:r>
              <a:rPr lang="es-ES" sz="2600" dirty="0" smtClean="0">
                <a:solidFill>
                  <a:srgbClr val="002060"/>
                </a:solidFill>
                <a:latin typeface="Arial" pitchFamily="34" charset="0"/>
                <a:cs typeface="Arial" pitchFamily="34" charset="0"/>
              </a:rPr>
              <a:t>2006b</a:t>
            </a:r>
            <a:r>
              <a:rPr lang="es-ES" sz="2600" dirty="0">
                <a:solidFill>
                  <a:srgbClr val="002060"/>
                </a:solidFill>
                <a:latin typeface="Arial" pitchFamily="34" charset="0"/>
                <a:cs typeface="Arial" pitchFamily="34" charset="0"/>
              </a:rPr>
              <a:t>; Li ve ark., 2007; Nogales ve ark., </a:t>
            </a:r>
            <a:r>
              <a:rPr lang="es-ES" sz="2600" dirty="0" smtClean="0">
                <a:solidFill>
                  <a:srgbClr val="002060"/>
                </a:solidFill>
                <a:latin typeface="Arial" pitchFamily="34" charset="0"/>
                <a:cs typeface="Arial" pitchFamily="34" charset="0"/>
              </a:rPr>
              <a:t>2008</a:t>
            </a:r>
            <a:endParaRPr lang="tr-TR" dirty="0">
              <a:latin typeface="Arial" pitchFamily="34" charset="0"/>
              <a:cs typeface="Arial" pitchFamily="34" charset="0"/>
            </a:endParaRPr>
          </a:p>
        </p:txBody>
      </p:sp>
    </p:spTree>
    <p:extLst>
      <p:ext uri="{BB962C8B-B14F-4D97-AF65-F5344CB8AC3E}">
        <p14:creationId xmlns:p14="http://schemas.microsoft.com/office/powerpoint/2010/main" xmlns="" val="32196518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indent="0">
              <a:buNone/>
            </a:pPr>
            <a:r>
              <a:rPr lang="tr-TR" u="sng" dirty="0" smtClean="0">
                <a:hlinkClick r:id="rId2" action="ppaction://hlinkfile"/>
              </a:rPr>
              <a:t>Role of </a:t>
            </a:r>
            <a:r>
              <a:rPr lang="tr-TR" u="sng" dirty="0" err="1" smtClean="0">
                <a:hlinkClick r:id="rId2" action="ppaction://hlinkfile"/>
              </a:rPr>
              <a:t>intra</a:t>
            </a:r>
            <a:r>
              <a:rPr lang="tr-TR" u="sng" dirty="0" smtClean="0">
                <a:hlinkClick r:id="rId2" action="ppaction://hlinkfile"/>
              </a:rPr>
              <a:t>-</a:t>
            </a:r>
            <a:r>
              <a:rPr lang="tr-TR" u="sng" dirty="0" err="1" smtClean="0">
                <a:hlinkClick r:id="rId2" action="ppaction://hlinkfile"/>
              </a:rPr>
              <a:t>articular</a:t>
            </a:r>
            <a:r>
              <a:rPr lang="tr-TR" u="sng" dirty="0" smtClean="0">
                <a:hlinkClick r:id="rId2" action="ppaction://hlinkfile"/>
              </a:rPr>
              <a:t> </a:t>
            </a:r>
            <a:r>
              <a:rPr lang="tr-TR" b="1" u="sng" dirty="0" err="1" smtClean="0">
                <a:hlinkClick r:id="rId2" action="ppaction://hlinkfile"/>
              </a:rPr>
              <a:t>ozone</a:t>
            </a:r>
            <a:r>
              <a:rPr lang="tr-TR" u="sng" dirty="0" smtClean="0">
                <a:hlinkClick r:id="rId2" action="ppaction://hlinkfile"/>
              </a:rPr>
              <a:t> </a:t>
            </a:r>
            <a:r>
              <a:rPr lang="tr-TR" u="sng" dirty="0" err="1" smtClean="0">
                <a:hlinkClick r:id="rId2" action="ppaction://hlinkfile"/>
              </a:rPr>
              <a:t>gas</a:t>
            </a:r>
            <a:r>
              <a:rPr lang="tr-TR" u="sng" dirty="0" smtClean="0">
                <a:hlinkClick r:id="rId2" action="ppaction://hlinkfile"/>
              </a:rPr>
              <a:t> </a:t>
            </a:r>
            <a:r>
              <a:rPr lang="tr-TR" u="sng" dirty="0" err="1" smtClean="0">
                <a:hlinkClick r:id="rId2" action="ppaction://hlinkfile"/>
              </a:rPr>
              <a:t>injection</a:t>
            </a:r>
            <a:r>
              <a:rPr lang="tr-TR" u="sng" dirty="0" smtClean="0">
                <a:hlinkClick r:id="rId2" action="ppaction://hlinkfile"/>
              </a:rPr>
              <a:t> in </a:t>
            </a:r>
            <a:r>
              <a:rPr lang="tr-TR" u="sng" dirty="0" err="1" smtClean="0">
                <a:hlinkClick r:id="rId2" action="ppaction://hlinkfile"/>
              </a:rPr>
              <a:t>the</a:t>
            </a:r>
            <a:r>
              <a:rPr lang="tr-TR" u="sng" dirty="0" smtClean="0">
                <a:hlinkClick r:id="rId2" action="ppaction://hlinkfile"/>
              </a:rPr>
              <a:t> </a:t>
            </a:r>
            <a:r>
              <a:rPr lang="tr-TR" u="sng" dirty="0" err="1" smtClean="0">
                <a:hlinkClick r:id="rId2" action="ppaction://hlinkfile"/>
              </a:rPr>
              <a:t>management</a:t>
            </a:r>
            <a:r>
              <a:rPr lang="tr-TR" u="sng" dirty="0" smtClean="0">
                <a:hlinkClick r:id="rId2" action="ppaction://hlinkfile"/>
              </a:rPr>
              <a:t> of </a:t>
            </a:r>
            <a:r>
              <a:rPr lang="tr-TR" u="sng" dirty="0" err="1" smtClean="0">
                <a:hlinkClick r:id="rId2" action="ppaction://hlinkfile"/>
              </a:rPr>
              <a:t>internal</a:t>
            </a:r>
            <a:r>
              <a:rPr lang="tr-TR" u="sng" dirty="0" smtClean="0">
                <a:hlinkClick r:id="rId2" action="ppaction://hlinkfile"/>
              </a:rPr>
              <a:t> </a:t>
            </a:r>
            <a:r>
              <a:rPr lang="tr-TR" u="sng" dirty="0" err="1" smtClean="0">
                <a:hlinkClick r:id="rId2" action="ppaction://hlinkfile"/>
              </a:rPr>
              <a:t>derangement</a:t>
            </a:r>
            <a:r>
              <a:rPr lang="tr-TR" u="sng" dirty="0" smtClean="0">
                <a:hlinkClick r:id="rId2" action="ppaction://hlinkfile"/>
              </a:rPr>
              <a:t> of </a:t>
            </a:r>
            <a:r>
              <a:rPr lang="tr-TR" u="sng" dirty="0" err="1" smtClean="0">
                <a:hlinkClick r:id="rId2" action="ppaction://hlinkfile"/>
              </a:rPr>
              <a:t>the</a:t>
            </a:r>
            <a:r>
              <a:rPr lang="tr-TR" u="sng" dirty="0" smtClean="0">
                <a:hlinkClick r:id="rId2" action="ppaction://hlinkfile"/>
              </a:rPr>
              <a:t> </a:t>
            </a:r>
            <a:r>
              <a:rPr lang="tr-TR" u="sng" dirty="0" err="1" smtClean="0">
                <a:hlinkClick r:id="rId2" action="ppaction://hlinkfile"/>
              </a:rPr>
              <a:t>temporomandibular</a:t>
            </a:r>
            <a:r>
              <a:rPr lang="tr-TR" u="sng" dirty="0" smtClean="0">
                <a:hlinkClick r:id="rId2" action="ppaction://hlinkfile"/>
              </a:rPr>
              <a:t> </a:t>
            </a:r>
            <a:r>
              <a:rPr lang="tr-TR" u="sng" dirty="0" err="1" smtClean="0">
                <a:hlinkClick r:id="rId2" action="ppaction://hlinkfile"/>
              </a:rPr>
              <a:t>joint</a:t>
            </a:r>
            <a:r>
              <a:rPr lang="tr-TR" u="sng" dirty="0" smtClean="0">
                <a:hlinkClick r:id="rId2" action="ppaction://hlinkfile"/>
              </a:rPr>
              <a:t>.</a:t>
            </a:r>
            <a:endParaRPr lang="tr-TR" dirty="0" smtClean="0"/>
          </a:p>
          <a:p>
            <a:pPr marL="0" indent="0">
              <a:buNone/>
            </a:pPr>
            <a:r>
              <a:rPr lang="tr-TR" dirty="0" err="1" smtClean="0"/>
              <a:t>Daif</a:t>
            </a:r>
            <a:r>
              <a:rPr lang="tr-TR" dirty="0" smtClean="0"/>
              <a:t> ET.</a:t>
            </a:r>
          </a:p>
          <a:p>
            <a:pPr marL="0" indent="0">
              <a:buNone/>
            </a:pPr>
            <a:r>
              <a:rPr lang="tr-TR" dirty="0" smtClean="0">
                <a:solidFill>
                  <a:srgbClr val="002060"/>
                </a:solidFill>
              </a:rPr>
              <a:t>Oral </a:t>
            </a:r>
            <a:r>
              <a:rPr lang="tr-TR" dirty="0" err="1" smtClean="0">
                <a:solidFill>
                  <a:srgbClr val="002060"/>
                </a:solidFill>
              </a:rPr>
              <a:t>Surg</a:t>
            </a:r>
            <a:r>
              <a:rPr lang="tr-TR" dirty="0" smtClean="0">
                <a:solidFill>
                  <a:srgbClr val="002060"/>
                </a:solidFill>
              </a:rPr>
              <a:t> Oral </a:t>
            </a:r>
            <a:r>
              <a:rPr lang="tr-TR" dirty="0" err="1" smtClean="0">
                <a:solidFill>
                  <a:srgbClr val="002060"/>
                </a:solidFill>
              </a:rPr>
              <a:t>Med</a:t>
            </a:r>
            <a:r>
              <a:rPr lang="tr-TR" dirty="0" smtClean="0">
                <a:solidFill>
                  <a:srgbClr val="002060"/>
                </a:solidFill>
              </a:rPr>
              <a:t> Oral </a:t>
            </a:r>
            <a:r>
              <a:rPr lang="tr-TR" dirty="0" err="1" smtClean="0">
                <a:solidFill>
                  <a:srgbClr val="002060"/>
                </a:solidFill>
              </a:rPr>
              <a:t>Pathol</a:t>
            </a:r>
            <a:r>
              <a:rPr lang="tr-TR" dirty="0" smtClean="0">
                <a:solidFill>
                  <a:srgbClr val="002060"/>
                </a:solidFill>
              </a:rPr>
              <a:t> Oral </a:t>
            </a:r>
            <a:r>
              <a:rPr lang="tr-TR" dirty="0" err="1" smtClean="0">
                <a:solidFill>
                  <a:srgbClr val="002060"/>
                </a:solidFill>
              </a:rPr>
              <a:t>Radiol</a:t>
            </a:r>
            <a:r>
              <a:rPr lang="tr-TR" dirty="0" smtClean="0">
                <a:solidFill>
                  <a:srgbClr val="002060"/>
                </a:solidFill>
              </a:rPr>
              <a:t> </a:t>
            </a:r>
            <a:r>
              <a:rPr lang="tr-TR" dirty="0" err="1" smtClean="0">
                <a:solidFill>
                  <a:srgbClr val="002060"/>
                </a:solidFill>
              </a:rPr>
              <a:t>Endod</a:t>
            </a:r>
            <a:r>
              <a:rPr lang="tr-TR" dirty="0" smtClean="0">
                <a:solidFill>
                  <a:srgbClr val="002060"/>
                </a:solidFill>
              </a:rPr>
              <a:t>. 2012 </a:t>
            </a:r>
            <a:r>
              <a:rPr lang="tr-TR" dirty="0" err="1" smtClean="0">
                <a:solidFill>
                  <a:srgbClr val="002060"/>
                </a:solidFill>
              </a:rPr>
              <a:t>Feb</a:t>
            </a:r>
            <a:r>
              <a:rPr lang="tr-TR" dirty="0" smtClean="0">
                <a:solidFill>
                  <a:srgbClr val="002060"/>
                </a:solidFill>
              </a:rPr>
              <a:t> 28.</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42976" y="2857496"/>
            <a:ext cx="7586658" cy="1757362"/>
          </a:xfrm>
        </p:spPr>
        <p:txBody>
          <a:bodyPr>
            <a:normAutofit fontScale="92500" lnSpcReduction="20000"/>
          </a:bodyPr>
          <a:lstStyle/>
          <a:p>
            <a:pPr marL="0" indent="0">
              <a:buNone/>
            </a:pPr>
            <a:r>
              <a:rPr lang="tr-TR" b="1" u="sng" dirty="0" err="1" smtClean="0">
                <a:hlinkClick r:id="rId2" action="ppaction://hlinkfile"/>
              </a:rPr>
              <a:t>Ozone</a:t>
            </a:r>
            <a:r>
              <a:rPr lang="tr-TR" u="sng" dirty="0" smtClean="0">
                <a:hlinkClick r:id="rId2" action="ppaction://hlinkfile"/>
              </a:rPr>
              <a:t> </a:t>
            </a:r>
            <a:r>
              <a:rPr lang="tr-TR" b="1" u="sng" dirty="0" err="1" smtClean="0">
                <a:hlinkClick r:id="rId2" action="ppaction://hlinkfile"/>
              </a:rPr>
              <a:t>therapy</a:t>
            </a:r>
            <a:r>
              <a:rPr lang="tr-TR" u="sng" dirty="0" smtClean="0">
                <a:hlinkClick r:id="rId2" action="ppaction://hlinkfile"/>
              </a:rPr>
              <a:t> in </a:t>
            </a:r>
            <a:r>
              <a:rPr lang="tr-TR" u="sng" dirty="0" err="1" smtClean="0">
                <a:hlinkClick r:id="rId2" action="ppaction://hlinkfile"/>
              </a:rPr>
              <a:t>dentistry</a:t>
            </a:r>
            <a:r>
              <a:rPr lang="tr-TR" u="sng" dirty="0" smtClean="0">
                <a:hlinkClick r:id="rId2" action="ppaction://hlinkfile"/>
              </a:rPr>
              <a:t>: A </a:t>
            </a:r>
            <a:r>
              <a:rPr lang="tr-TR" u="sng" dirty="0" err="1" smtClean="0">
                <a:hlinkClick r:id="rId2" action="ppaction://hlinkfile"/>
              </a:rPr>
              <a:t>strategic</a:t>
            </a:r>
            <a:r>
              <a:rPr lang="tr-TR" u="sng" dirty="0" smtClean="0">
                <a:hlinkClick r:id="rId2" action="ppaction://hlinkfile"/>
              </a:rPr>
              <a:t> </a:t>
            </a:r>
            <a:r>
              <a:rPr lang="tr-TR" u="sng" dirty="0" err="1" smtClean="0">
                <a:hlinkClick r:id="rId2" action="ppaction://hlinkfile"/>
              </a:rPr>
              <a:t>review</a:t>
            </a:r>
            <a:r>
              <a:rPr lang="tr-TR" u="sng" dirty="0" smtClean="0">
                <a:hlinkClick r:id="rId3"/>
              </a:rPr>
              <a:t>.</a:t>
            </a:r>
            <a:endParaRPr lang="tr-TR" dirty="0" smtClean="0"/>
          </a:p>
          <a:p>
            <a:pPr marL="0" indent="0">
              <a:buNone/>
            </a:pPr>
            <a:r>
              <a:rPr lang="tr-TR" dirty="0" err="1" smtClean="0"/>
              <a:t>Saini</a:t>
            </a:r>
            <a:r>
              <a:rPr lang="tr-TR" dirty="0" smtClean="0"/>
              <a:t> R.</a:t>
            </a:r>
          </a:p>
          <a:p>
            <a:pPr marL="0" indent="0">
              <a:buNone/>
            </a:pPr>
            <a:r>
              <a:rPr lang="tr-TR" dirty="0" smtClean="0">
                <a:solidFill>
                  <a:srgbClr val="002060"/>
                </a:solidFill>
              </a:rPr>
              <a:t>J </a:t>
            </a:r>
            <a:r>
              <a:rPr lang="tr-TR" dirty="0" err="1" smtClean="0">
                <a:solidFill>
                  <a:srgbClr val="002060"/>
                </a:solidFill>
              </a:rPr>
              <a:t>Nat</a:t>
            </a:r>
            <a:r>
              <a:rPr lang="tr-TR" dirty="0" smtClean="0">
                <a:solidFill>
                  <a:srgbClr val="002060"/>
                </a:solidFill>
              </a:rPr>
              <a:t> </a:t>
            </a:r>
            <a:r>
              <a:rPr lang="tr-TR" dirty="0" err="1" smtClean="0">
                <a:solidFill>
                  <a:srgbClr val="002060"/>
                </a:solidFill>
              </a:rPr>
              <a:t>Sci</a:t>
            </a:r>
            <a:r>
              <a:rPr lang="tr-TR" dirty="0" smtClean="0">
                <a:solidFill>
                  <a:srgbClr val="002060"/>
                </a:solidFill>
              </a:rPr>
              <a:t> </a:t>
            </a:r>
            <a:r>
              <a:rPr lang="tr-TR" dirty="0" err="1" smtClean="0">
                <a:solidFill>
                  <a:srgbClr val="002060"/>
                </a:solidFill>
              </a:rPr>
              <a:t>Biol</a:t>
            </a:r>
            <a:r>
              <a:rPr lang="tr-TR" dirty="0" smtClean="0">
                <a:solidFill>
                  <a:srgbClr val="002060"/>
                </a:solidFill>
              </a:rPr>
              <a:t> </a:t>
            </a:r>
            <a:r>
              <a:rPr lang="tr-TR" dirty="0" err="1" smtClean="0">
                <a:solidFill>
                  <a:srgbClr val="002060"/>
                </a:solidFill>
              </a:rPr>
              <a:t>Med</a:t>
            </a:r>
            <a:r>
              <a:rPr lang="tr-TR" dirty="0" smtClean="0">
                <a:solidFill>
                  <a:srgbClr val="002060"/>
                </a:solidFill>
              </a:rPr>
              <a:t>. 2011 Jul;2(2):151-3.</a:t>
            </a:r>
          </a:p>
          <a:p>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indent="0">
              <a:buNone/>
            </a:pPr>
            <a:r>
              <a:rPr lang="tr-TR" u="sng" dirty="0" err="1" smtClean="0">
                <a:hlinkClick r:id="rId2" action="ppaction://hlinkfile"/>
              </a:rPr>
              <a:t>Persistent</a:t>
            </a:r>
            <a:r>
              <a:rPr lang="tr-TR" u="sng" dirty="0" smtClean="0">
                <a:hlinkClick r:id="rId2" action="ppaction://hlinkfile"/>
              </a:rPr>
              <a:t> PORT-A-CATH®-</a:t>
            </a:r>
            <a:r>
              <a:rPr lang="tr-TR" u="sng" dirty="0" err="1" smtClean="0">
                <a:hlinkClick r:id="rId2" action="ppaction://hlinkfile"/>
              </a:rPr>
              <a:t>related</a:t>
            </a:r>
            <a:r>
              <a:rPr lang="tr-TR" u="sng" dirty="0" smtClean="0">
                <a:hlinkClick r:id="rId2" action="ppaction://hlinkfile"/>
              </a:rPr>
              <a:t> </a:t>
            </a:r>
            <a:r>
              <a:rPr lang="tr-TR" u="sng" dirty="0" err="1" smtClean="0">
                <a:hlinkClick r:id="rId2" action="ppaction://hlinkfile"/>
              </a:rPr>
              <a:t>fistula</a:t>
            </a:r>
            <a:r>
              <a:rPr lang="tr-TR" u="sng" dirty="0" smtClean="0">
                <a:hlinkClick r:id="rId2" action="ppaction://hlinkfile"/>
              </a:rPr>
              <a:t> </a:t>
            </a:r>
            <a:r>
              <a:rPr lang="tr-TR" u="sng" dirty="0" err="1" smtClean="0">
                <a:hlinkClick r:id="rId2" action="ppaction://hlinkfile"/>
              </a:rPr>
              <a:t>and</a:t>
            </a:r>
            <a:r>
              <a:rPr lang="tr-TR" u="sng" dirty="0" smtClean="0">
                <a:hlinkClick r:id="rId2" action="ppaction://hlinkfile"/>
              </a:rPr>
              <a:t> </a:t>
            </a:r>
            <a:r>
              <a:rPr lang="tr-TR" u="sng" dirty="0" err="1" smtClean="0">
                <a:hlinkClick r:id="rId2" action="ppaction://hlinkfile"/>
              </a:rPr>
              <a:t>fibrosis</a:t>
            </a:r>
            <a:r>
              <a:rPr lang="tr-TR" u="sng" dirty="0" smtClean="0">
                <a:hlinkClick r:id="rId2" action="ppaction://hlinkfile"/>
              </a:rPr>
              <a:t> in a </a:t>
            </a:r>
            <a:r>
              <a:rPr lang="tr-TR" u="sng" dirty="0" err="1" smtClean="0">
                <a:hlinkClick r:id="rId2" action="ppaction://hlinkfile"/>
              </a:rPr>
              <a:t>breast</a:t>
            </a:r>
            <a:r>
              <a:rPr lang="tr-TR" u="sng" dirty="0" smtClean="0">
                <a:hlinkClick r:id="rId2" action="ppaction://hlinkfile"/>
              </a:rPr>
              <a:t> </a:t>
            </a:r>
            <a:r>
              <a:rPr lang="tr-TR" u="sng" dirty="0" err="1" smtClean="0">
                <a:hlinkClick r:id="rId2" action="ppaction://hlinkfile"/>
              </a:rPr>
              <a:t>cancer</a:t>
            </a:r>
            <a:r>
              <a:rPr lang="tr-TR" u="sng" dirty="0" smtClean="0">
                <a:hlinkClick r:id="rId2" action="ppaction://hlinkfile"/>
              </a:rPr>
              <a:t> </a:t>
            </a:r>
            <a:r>
              <a:rPr lang="tr-TR" u="sng" dirty="0" err="1" smtClean="0">
                <a:hlinkClick r:id="rId2" action="ppaction://hlinkfile"/>
              </a:rPr>
              <a:t>patient</a:t>
            </a:r>
            <a:r>
              <a:rPr lang="tr-TR" u="sng" dirty="0" smtClean="0">
                <a:hlinkClick r:id="rId2" action="ppaction://hlinkfile"/>
              </a:rPr>
              <a:t> </a:t>
            </a:r>
            <a:r>
              <a:rPr lang="tr-TR" u="sng" dirty="0" err="1" smtClean="0">
                <a:hlinkClick r:id="rId2" action="ppaction://hlinkfile"/>
              </a:rPr>
              <a:t>successfully</a:t>
            </a:r>
            <a:r>
              <a:rPr lang="tr-TR" u="sng" dirty="0" smtClean="0">
                <a:hlinkClick r:id="rId2" action="ppaction://hlinkfile"/>
              </a:rPr>
              <a:t> </a:t>
            </a:r>
            <a:r>
              <a:rPr lang="tr-TR" u="sng" dirty="0" err="1" smtClean="0">
                <a:hlinkClick r:id="rId2" action="ppaction://hlinkfile"/>
              </a:rPr>
              <a:t>treated</a:t>
            </a:r>
            <a:r>
              <a:rPr lang="tr-TR" u="sng" dirty="0" smtClean="0">
                <a:hlinkClick r:id="rId2" action="ppaction://hlinkfile"/>
              </a:rPr>
              <a:t> </a:t>
            </a:r>
            <a:r>
              <a:rPr lang="tr-TR" u="sng" dirty="0" err="1" smtClean="0">
                <a:hlinkClick r:id="rId2" action="ppaction://hlinkfile"/>
              </a:rPr>
              <a:t>with</a:t>
            </a:r>
            <a:r>
              <a:rPr lang="tr-TR" u="sng" dirty="0" smtClean="0">
                <a:hlinkClick r:id="rId2" action="ppaction://hlinkfile"/>
              </a:rPr>
              <a:t> </a:t>
            </a:r>
            <a:r>
              <a:rPr lang="tr-TR" u="sng" dirty="0" err="1" smtClean="0">
                <a:hlinkClick r:id="rId2" action="ppaction://hlinkfile"/>
              </a:rPr>
              <a:t>local</a:t>
            </a:r>
            <a:r>
              <a:rPr lang="tr-TR" u="sng" dirty="0" smtClean="0">
                <a:hlinkClick r:id="rId2" action="ppaction://hlinkfile"/>
              </a:rPr>
              <a:t> </a:t>
            </a:r>
            <a:r>
              <a:rPr lang="tr-TR" b="1" u="sng" dirty="0" err="1" smtClean="0">
                <a:hlinkClick r:id="rId2" action="ppaction://hlinkfile"/>
              </a:rPr>
              <a:t>ozone</a:t>
            </a:r>
            <a:r>
              <a:rPr lang="tr-TR" u="sng" dirty="0" smtClean="0">
                <a:hlinkClick r:id="rId2" action="ppaction://hlinkfile"/>
              </a:rPr>
              <a:t> </a:t>
            </a:r>
            <a:r>
              <a:rPr lang="tr-TR" u="sng" dirty="0" err="1" smtClean="0">
                <a:hlinkClick r:id="rId2" action="ppaction://hlinkfile"/>
              </a:rPr>
              <a:t>application</a:t>
            </a:r>
            <a:r>
              <a:rPr lang="tr-TR" u="sng" dirty="0" smtClean="0">
                <a:hlinkClick r:id="rId3"/>
              </a:rPr>
              <a:t>.</a:t>
            </a:r>
            <a:endParaRPr lang="tr-TR" dirty="0" smtClean="0"/>
          </a:p>
          <a:p>
            <a:pPr marL="0" indent="0">
              <a:buNone/>
            </a:pPr>
            <a:r>
              <a:rPr lang="tr-TR" dirty="0" err="1" smtClean="0"/>
              <a:t>Clavo</a:t>
            </a:r>
            <a:r>
              <a:rPr lang="tr-TR" dirty="0" smtClean="0"/>
              <a:t> B, </a:t>
            </a:r>
            <a:r>
              <a:rPr lang="tr-TR" dirty="0" err="1" smtClean="0"/>
              <a:t>Santana</a:t>
            </a:r>
            <a:r>
              <a:rPr lang="tr-TR" dirty="0" smtClean="0"/>
              <a:t>-</a:t>
            </a:r>
            <a:r>
              <a:rPr lang="tr-TR" dirty="0" err="1" smtClean="0"/>
              <a:t>Rodriguez</a:t>
            </a:r>
            <a:r>
              <a:rPr lang="tr-TR" dirty="0" smtClean="0"/>
              <a:t> N, </a:t>
            </a:r>
            <a:r>
              <a:rPr lang="tr-TR" dirty="0" err="1" smtClean="0"/>
              <a:t>López</a:t>
            </a:r>
            <a:r>
              <a:rPr lang="tr-TR" dirty="0" smtClean="0"/>
              <a:t>-</a:t>
            </a:r>
            <a:r>
              <a:rPr lang="tr-TR" dirty="0" err="1" smtClean="0"/>
              <a:t>Silva</a:t>
            </a:r>
            <a:r>
              <a:rPr lang="tr-TR" dirty="0" smtClean="0"/>
              <a:t> SM, </a:t>
            </a:r>
            <a:r>
              <a:rPr lang="tr-TR" dirty="0" err="1" smtClean="0"/>
              <a:t>Dominguez</a:t>
            </a:r>
            <a:r>
              <a:rPr lang="tr-TR" dirty="0" smtClean="0"/>
              <a:t> E, </a:t>
            </a:r>
            <a:r>
              <a:rPr lang="tr-TR" dirty="0" err="1" smtClean="0"/>
              <a:t>Mori</a:t>
            </a:r>
            <a:r>
              <a:rPr lang="tr-TR" dirty="0" smtClean="0"/>
              <a:t> M, </a:t>
            </a:r>
            <a:r>
              <a:rPr lang="tr-TR" dirty="0" err="1" smtClean="0"/>
              <a:t>Gutierrez</a:t>
            </a:r>
            <a:r>
              <a:rPr lang="tr-TR" dirty="0" smtClean="0"/>
              <a:t> D, </a:t>
            </a:r>
            <a:r>
              <a:rPr lang="tr-TR" dirty="0" err="1" smtClean="0"/>
              <a:t>Hernandez</a:t>
            </a:r>
            <a:r>
              <a:rPr lang="tr-TR" dirty="0" smtClean="0"/>
              <a:t> MA, </a:t>
            </a:r>
            <a:r>
              <a:rPr lang="tr-TR" dirty="0" err="1" smtClean="0"/>
              <a:t>Robaina</a:t>
            </a:r>
            <a:r>
              <a:rPr lang="tr-TR" dirty="0" smtClean="0"/>
              <a:t> F.</a:t>
            </a:r>
          </a:p>
          <a:p>
            <a:pPr marL="0" indent="0">
              <a:buNone/>
            </a:pPr>
            <a:r>
              <a:rPr lang="tr-TR" dirty="0" smtClean="0">
                <a:solidFill>
                  <a:srgbClr val="002060"/>
                </a:solidFill>
              </a:rPr>
              <a:t>J </a:t>
            </a:r>
            <a:r>
              <a:rPr lang="tr-TR" dirty="0" err="1" smtClean="0">
                <a:solidFill>
                  <a:srgbClr val="002060"/>
                </a:solidFill>
              </a:rPr>
              <a:t>Pain</a:t>
            </a:r>
            <a:r>
              <a:rPr lang="tr-TR" dirty="0" smtClean="0">
                <a:solidFill>
                  <a:srgbClr val="002060"/>
                </a:solidFill>
              </a:rPr>
              <a:t> </a:t>
            </a:r>
            <a:r>
              <a:rPr lang="tr-TR" dirty="0" err="1" smtClean="0">
                <a:solidFill>
                  <a:srgbClr val="002060"/>
                </a:solidFill>
              </a:rPr>
              <a:t>Symptom</a:t>
            </a:r>
            <a:r>
              <a:rPr lang="tr-TR" dirty="0" smtClean="0">
                <a:solidFill>
                  <a:srgbClr val="002060"/>
                </a:solidFill>
              </a:rPr>
              <a:t> </a:t>
            </a:r>
            <a:r>
              <a:rPr lang="tr-TR" dirty="0" err="1" smtClean="0">
                <a:solidFill>
                  <a:srgbClr val="002060"/>
                </a:solidFill>
              </a:rPr>
              <a:t>Manage</a:t>
            </a:r>
            <a:r>
              <a:rPr lang="tr-TR" dirty="0" smtClean="0">
                <a:solidFill>
                  <a:srgbClr val="002060"/>
                </a:solidFill>
              </a:rPr>
              <a:t>. 2012 </a:t>
            </a:r>
            <a:r>
              <a:rPr lang="tr-TR" dirty="0" err="1" smtClean="0">
                <a:solidFill>
                  <a:srgbClr val="002060"/>
                </a:solidFill>
              </a:rPr>
              <a:t>Feb</a:t>
            </a:r>
            <a:r>
              <a:rPr lang="tr-TR" dirty="0" smtClean="0">
                <a:solidFill>
                  <a:srgbClr val="002060"/>
                </a:solidFill>
              </a:rPr>
              <a:t>;43(2):e3-6</a:t>
            </a:r>
          </a:p>
          <a:p>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285852" y="2071678"/>
            <a:ext cx="7443782" cy="3043246"/>
          </a:xfrm>
        </p:spPr>
        <p:txBody>
          <a:bodyPr>
            <a:normAutofit/>
          </a:bodyPr>
          <a:lstStyle/>
          <a:p>
            <a:pPr marL="0" indent="0">
              <a:buNone/>
            </a:pPr>
            <a:r>
              <a:rPr lang="tr-TR" u="sng" dirty="0" err="1" smtClean="0">
                <a:hlinkClick r:id="rId2" action="ppaction://hlinkfile"/>
              </a:rPr>
              <a:t>Brain</a:t>
            </a:r>
            <a:r>
              <a:rPr lang="tr-TR" u="sng" dirty="0" smtClean="0">
                <a:hlinkClick r:id="rId2" action="ppaction://hlinkfile"/>
              </a:rPr>
              <a:t> </a:t>
            </a:r>
            <a:r>
              <a:rPr lang="tr-TR" u="sng" dirty="0" err="1" smtClean="0">
                <a:hlinkClick r:id="rId2" action="ppaction://hlinkfile"/>
              </a:rPr>
              <a:t>ischemia</a:t>
            </a:r>
            <a:r>
              <a:rPr lang="tr-TR" u="sng" dirty="0" smtClean="0">
                <a:hlinkClick r:id="rId2" action="ppaction://hlinkfile"/>
              </a:rPr>
              <a:t> </a:t>
            </a:r>
            <a:r>
              <a:rPr lang="tr-TR" u="sng" dirty="0" err="1" smtClean="0">
                <a:hlinkClick r:id="rId2" action="ppaction://hlinkfile"/>
              </a:rPr>
              <a:t>and</a:t>
            </a:r>
            <a:r>
              <a:rPr lang="tr-TR" u="sng" dirty="0" smtClean="0">
                <a:hlinkClick r:id="rId2" action="ppaction://hlinkfile"/>
              </a:rPr>
              <a:t> </a:t>
            </a:r>
            <a:r>
              <a:rPr lang="tr-TR" u="sng" dirty="0" err="1" smtClean="0">
                <a:hlinkClick r:id="rId2" action="ppaction://hlinkfile"/>
              </a:rPr>
              <a:t>hypometabolism</a:t>
            </a:r>
            <a:r>
              <a:rPr lang="tr-TR" u="sng" dirty="0" smtClean="0">
                <a:hlinkClick r:id="rId2" action="ppaction://hlinkfile"/>
              </a:rPr>
              <a:t> </a:t>
            </a:r>
            <a:r>
              <a:rPr lang="tr-TR" u="sng" dirty="0" err="1" smtClean="0">
                <a:hlinkClick r:id="rId2" action="ppaction://hlinkfile"/>
              </a:rPr>
              <a:t>treated</a:t>
            </a:r>
            <a:r>
              <a:rPr lang="tr-TR" u="sng" dirty="0" smtClean="0">
                <a:hlinkClick r:id="rId2" action="ppaction://hlinkfile"/>
              </a:rPr>
              <a:t> </a:t>
            </a:r>
            <a:r>
              <a:rPr lang="tr-TR" u="sng" dirty="0" err="1" smtClean="0">
                <a:hlinkClick r:id="rId2" action="ppaction://hlinkfile"/>
              </a:rPr>
              <a:t>by</a:t>
            </a:r>
            <a:r>
              <a:rPr lang="tr-TR" u="sng" dirty="0" smtClean="0">
                <a:hlinkClick r:id="rId2" action="ppaction://hlinkfile"/>
              </a:rPr>
              <a:t> </a:t>
            </a:r>
            <a:r>
              <a:rPr lang="tr-TR" b="1" u="sng" dirty="0" err="1" smtClean="0">
                <a:hlinkClick r:id="rId2" action="ppaction://hlinkfile"/>
              </a:rPr>
              <a:t>ozone</a:t>
            </a:r>
            <a:r>
              <a:rPr lang="tr-TR" u="sng" dirty="0" smtClean="0">
                <a:hlinkClick r:id="rId2" action="ppaction://hlinkfile"/>
              </a:rPr>
              <a:t> </a:t>
            </a:r>
            <a:r>
              <a:rPr lang="tr-TR" b="1" u="sng" dirty="0" err="1" smtClean="0">
                <a:hlinkClick r:id="rId2" action="ppaction://hlinkfile"/>
              </a:rPr>
              <a:t>therapy</a:t>
            </a:r>
            <a:r>
              <a:rPr lang="tr-TR" u="sng" dirty="0" smtClean="0">
                <a:hlinkClick r:id="rId2" action="ppaction://hlinkfile"/>
              </a:rPr>
              <a:t>.</a:t>
            </a:r>
            <a:endParaRPr lang="tr-TR" dirty="0" smtClean="0"/>
          </a:p>
          <a:p>
            <a:pPr marL="0" indent="0">
              <a:buNone/>
            </a:pPr>
            <a:r>
              <a:rPr lang="tr-TR" dirty="0" err="1" smtClean="0"/>
              <a:t>Clavo</a:t>
            </a:r>
            <a:r>
              <a:rPr lang="tr-TR" dirty="0" smtClean="0"/>
              <a:t> B, </a:t>
            </a:r>
            <a:r>
              <a:rPr lang="tr-TR" dirty="0" err="1" smtClean="0"/>
              <a:t>Suarez</a:t>
            </a:r>
            <a:r>
              <a:rPr lang="tr-TR" dirty="0" smtClean="0"/>
              <a:t> G, </a:t>
            </a:r>
            <a:r>
              <a:rPr lang="tr-TR" dirty="0" err="1" smtClean="0"/>
              <a:t>Aguilar</a:t>
            </a:r>
            <a:r>
              <a:rPr lang="tr-TR" dirty="0" smtClean="0"/>
              <a:t> Y, </a:t>
            </a:r>
            <a:r>
              <a:rPr lang="tr-TR" dirty="0" err="1" smtClean="0"/>
              <a:t>Gutierrez</a:t>
            </a:r>
            <a:r>
              <a:rPr lang="tr-TR" dirty="0" smtClean="0"/>
              <a:t> D, </a:t>
            </a:r>
            <a:r>
              <a:rPr lang="tr-TR" dirty="0" err="1" smtClean="0"/>
              <a:t>Ponce</a:t>
            </a:r>
            <a:r>
              <a:rPr lang="tr-TR" dirty="0" smtClean="0"/>
              <a:t> P, </a:t>
            </a:r>
            <a:r>
              <a:rPr lang="tr-TR" dirty="0" err="1" smtClean="0"/>
              <a:t>Cubero</a:t>
            </a:r>
            <a:r>
              <a:rPr lang="tr-TR" dirty="0" smtClean="0"/>
              <a:t> A, </a:t>
            </a:r>
            <a:r>
              <a:rPr lang="tr-TR" dirty="0" err="1" smtClean="0"/>
              <a:t>Robaina</a:t>
            </a:r>
            <a:r>
              <a:rPr lang="tr-TR" dirty="0" smtClean="0"/>
              <a:t> F, </a:t>
            </a:r>
            <a:r>
              <a:rPr lang="tr-TR" dirty="0" err="1" smtClean="0"/>
              <a:t>Carreras</a:t>
            </a:r>
            <a:r>
              <a:rPr lang="tr-TR" dirty="0" smtClean="0"/>
              <a:t> JL.</a:t>
            </a:r>
          </a:p>
          <a:p>
            <a:pPr marL="0" indent="0">
              <a:buNone/>
            </a:pPr>
            <a:r>
              <a:rPr lang="tr-TR" dirty="0" err="1" smtClean="0">
                <a:solidFill>
                  <a:srgbClr val="002060"/>
                </a:solidFill>
              </a:rPr>
              <a:t>Forsch</a:t>
            </a:r>
            <a:r>
              <a:rPr lang="tr-TR" dirty="0" smtClean="0">
                <a:solidFill>
                  <a:srgbClr val="002060"/>
                </a:solidFill>
              </a:rPr>
              <a:t> </a:t>
            </a:r>
            <a:r>
              <a:rPr lang="tr-TR" dirty="0" err="1" smtClean="0">
                <a:solidFill>
                  <a:srgbClr val="002060"/>
                </a:solidFill>
              </a:rPr>
              <a:t>Komplementmed</a:t>
            </a:r>
            <a:r>
              <a:rPr lang="tr-TR" dirty="0" smtClean="0">
                <a:solidFill>
                  <a:srgbClr val="002060"/>
                </a:solidFill>
              </a:rPr>
              <a:t>. 2011;18(5):283-7.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142976" y="620689"/>
            <a:ext cx="7315224" cy="1152127"/>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tr-TR" b="1" dirty="0" smtClean="0">
                <a:latin typeface="Arial" pitchFamily="34" charset="0"/>
                <a:cs typeface="Arial" pitchFamily="34" charset="0"/>
              </a:rPr>
              <a:t>Ozonun etki mekanizmaları</a:t>
            </a:r>
            <a:endParaRPr lang="tr-TR" b="1" dirty="0">
              <a:latin typeface="Arial" pitchFamily="34" charset="0"/>
              <a:cs typeface="Arial" pitchFamily="34" charset="0"/>
            </a:endParaRPr>
          </a:p>
        </p:txBody>
      </p:sp>
      <p:sp>
        <p:nvSpPr>
          <p:cNvPr id="3" name="Alt Başlık 2"/>
          <p:cNvSpPr>
            <a:spLocks noGrp="1"/>
          </p:cNvSpPr>
          <p:nvPr>
            <p:ph type="subTitle" idx="1"/>
          </p:nvPr>
        </p:nvSpPr>
        <p:spPr>
          <a:xfrm>
            <a:off x="1500166" y="2000240"/>
            <a:ext cx="7352796" cy="3384376"/>
          </a:xfrm>
        </p:spPr>
        <p:txBody>
          <a:bodyPr>
            <a:noAutofit/>
          </a:bodyPr>
          <a:lstStyle/>
          <a:p>
            <a:pPr algn="l"/>
            <a:r>
              <a:rPr lang="tr-TR" sz="2800" dirty="0">
                <a:solidFill>
                  <a:schemeClr val="tx1"/>
                </a:solidFill>
                <a:latin typeface="Arial" pitchFamily="34" charset="0"/>
                <a:cs typeface="Arial" pitchFamily="34" charset="0"/>
              </a:rPr>
              <a:t>Ozon, güçlü bir </a:t>
            </a:r>
            <a:r>
              <a:rPr lang="tr-TR" sz="2800" dirty="0" err="1">
                <a:solidFill>
                  <a:schemeClr val="tx1"/>
                </a:solidFill>
                <a:latin typeface="Arial" pitchFamily="34" charset="0"/>
                <a:cs typeface="Arial" pitchFamily="34" charset="0"/>
              </a:rPr>
              <a:t>oksidasyon</a:t>
            </a:r>
            <a:r>
              <a:rPr lang="tr-TR" sz="2800" dirty="0">
                <a:solidFill>
                  <a:schemeClr val="tx1"/>
                </a:solidFill>
                <a:latin typeface="Arial" pitchFamily="34" charset="0"/>
                <a:cs typeface="Arial" pitchFamily="34" charset="0"/>
              </a:rPr>
              <a:t> </a:t>
            </a:r>
            <a:r>
              <a:rPr lang="tr-TR" sz="2800" dirty="0" smtClean="0">
                <a:solidFill>
                  <a:schemeClr val="tx1"/>
                </a:solidFill>
                <a:latin typeface="Arial" pitchFamily="34" charset="0"/>
                <a:cs typeface="Arial" pitchFamily="34" charset="0"/>
              </a:rPr>
              <a:t>oluşturma yeteneğine </a:t>
            </a:r>
            <a:r>
              <a:rPr lang="tr-TR" sz="2800" dirty="0">
                <a:solidFill>
                  <a:schemeClr val="tx1"/>
                </a:solidFill>
                <a:latin typeface="Arial" pitchFamily="34" charset="0"/>
                <a:cs typeface="Arial" pitchFamily="34" charset="0"/>
              </a:rPr>
              <a:t>sahiptir. Bu nedenle, </a:t>
            </a:r>
            <a:r>
              <a:rPr lang="tr-TR" sz="2800" dirty="0" err="1">
                <a:solidFill>
                  <a:schemeClr val="tx1"/>
                </a:solidFill>
                <a:latin typeface="Arial" pitchFamily="34" charset="0"/>
                <a:cs typeface="Arial" pitchFamily="34" charset="0"/>
              </a:rPr>
              <a:t>bakterisid</a:t>
            </a:r>
            <a:r>
              <a:rPr lang="tr-TR" sz="2800" dirty="0" smtClean="0">
                <a:solidFill>
                  <a:schemeClr val="tx1"/>
                </a:solidFill>
                <a:latin typeface="Arial" pitchFamily="34" charset="0"/>
                <a:cs typeface="Arial" pitchFamily="34" charset="0"/>
              </a:rPr>
              <a:t>, </a:t>
            </a:r>
            <a:r>
              <a:rPr lang="tr-TR" sz="2800" dirty="0" err="1" smtClean="0">
                <a:solidFill>
                  <a:schemeClr val="tx1"/>
                </a:solidFill>
                <a:latin typeface="Arial" pitchFamily="34" charset="0"/>
                <a:cs typeface="Arial" pitchFamily="34" charset="0"/>
              </a:rPr>
              <a:t>virusid</a:t>
            </a:r>
            <a:r>
              <a:rPr lang="tr-TR" sz="2800" dirty="0" smtClean="0">
                <a:solidFill>
                  <a:schemeClr val="tx1"/>
                </a:solidFill>
                <a:latin typeface="Arial" pitchFamily="34" charset="0"/>
                <a:cs typeface="Arial" pitchFamily="34" charset="0"/>
              </a:rPr>
              <a:t> </a:t>
            </a:r>
            <a:r>
              <a:rPr lang="tr-TR" sz="2800" dirty="0">
                <a:solidFill>
                  <a:schemeClr val="tx1"/>
                </a:solidFill>
                <a:latin typeface="Arial" pitchFamily="34" charset="0"/>
                <a:cs typeface="Arial" pitchFamily="34" charset="0"/>
              </a:rPr>
              <a:t>ve </a:t>
            </a:r>
            <a:r>
              <a:rPr lang="tr-TR" sz="2800" dirty="0" err="1">
                <a:solidFill>
                  <a:schemeClr val="tx1"/>
                </a:solidFill>
                <a:latin typeface="Arial" pitchFamily="34" charset="0"/>
                <a:cs typeface="Arial" pitchFamily="34" charset="0"/>
              </a:rPr>
              <a:t>fungusid</a:t>
            </a:r>
            <a:r>
              <a:rPr lang="tr-TR" sz="2800" dirty="0">
                <a:solidFill>
                  <a:schemeClr val="tx1"/>
                </a:solidFill>
                <a:latin typeface="Arial" pitchFamily="34" charset="0"/>
                <a:cs typeface="Arial" pitchFamily="34" charset="0"/>
              </a:rPr>
              <a:t> olarak etki gösterir. </a:t>
            </a:r>
            <a:r>
              <a:rPr lang="tr-TR" sz="2800" dirty="0" smtClean="0">
                <a:solidFill>
                  <a:schemeClr val="tx1"/>
                </a:solidFill>
                <a:latin typeface="Arial" pitchFamily="34" charset="0"/>
                <a:cs typeface="Arial" pitchFamily="34" charset="0"/>
              </a:rPr>
              <a:t>Bu özelliklerinden </a:t>
            </a:r>
            <a:r>
              <a:rPr lang="tr-TR" sz="2800" dirty="0">
                <a:solidFill>
                  <a:schemeClr val="tx1"/>
                </a:solidFill>
                <a:latin typeface="Arial" pitchFamily="34" charset="0"/>
                <a:cs typeface="Arial" pitchFamily="34" charset="0"/>
              </a:rPr>
              <a:t>dolayı 260’a yakın </a:t>
            </a:r>
            <a:r>
              <a:rPr lang="tr-TR" sz="2800" dirty="0" smtClean="0">
                <a:solidFill>
                  <a:schemeClr val="tx1"/>
                </a:solidFill>
                <a:latin typeface="Arial" pitchFamily="34" charset="0"/>
                <a:cs typeface="Arial" pitchFamily="34" charset="0"/>
              </a:rPr>
              <a:t>patolojik durumun </a:t>
            </a:r>
            <a:r>
              <a:rPr lang="tr-TR" sz="2800" dirty="0">
                <a:solidFill>
                  <a:schemeClr val="tx1"/>
                </a:solidFill>
                <a:latin typeface="Arial" pitchFamily="34" charset="0"/>
                <a:cs typeface="Arial" pitchFamily="34" charset="0"/>
              </a:rPr>
              <a:t>düzeltilmesinde </a:t>
            </a:r>
            <a:r>
              <a:rPr lang="tr-TR" sz="2800" dirty="0" smtClean="0">
                <a:solidFill>
                  <a:schemeClr val="tx1"/>
                </a:solidFill>
                <a:latin typeface="Arial" pitchFamily="34" charset="0"/>
                <a:cs typeface="Arial" pitchFamily="34" charset="0"/>
              </a:rPr>
              <a:t>kullanılır. </a:t>
            </a:r>
          </a:p>
          <a:p>
            <a:pPr algn="l"/>
            <a:endParaRPr lang="tr-TR" dirty="0" smtClean="0">
              <a:solidFill>
                <a:schemeClr val="tx1"/>
              </a:solidFill>
              <a:latin typeface="Arial" pitchFamily="34" charset="0"/>
              <a:cs typeface="Arial" pitchFamily="34" charset="0"/>
            </a:endParaRPr>
          </a:p>
          <a:p>
            <a:pPr algn="l"/>
            <a:r>
              <a:rPr lang="tr-TR" sz="2800" dirty="0" smtClean="0">
                <a:solidFill>
                  <a:srgbClr val="002060"/>
                </a:solidFill>
                <a:latin typeface="Arial" pitchFamily="34" charset="0"/>
                <a:cs typeface="Arial" pitchFamily="34" charset="0"/>
              </a:rPr>
              <a:t>Kim ve </a:t>
            </a:r>
            <a:r>
              <a:rPr lang="es-ES" sz="2800" dirty="0" smtClean="0">
                <a:solidFill>
                  <a:srgbClr val="002060"/>
                </a:solidFill>
                <a:latin typeface="Arial" pitchFamily="34" charset="0"/>
                <a:cs typeface="Arial" pitchFamily="34" charset="0"/>
              </a:rPr>
              <a:t>ark</a:t>
            </a:r>
            <a:r>
              <a:rPr lang="es-ES" sz="2800" dirty="0">
                <a:solidFill>
                  <a:srgbClr val="002060"/>
                </a:solidFill>
                <a:latin typeface="Arial" pitchFamily="34" charset="0"/>
                <a:cs typeface="Arial" pitchFamily="34" charset="0"/>
              </a:rPr>
              <a:t>., 2009; Madej ve ark., 2007; Nogales ve</a:t>
            </a:r>
          </a:p>
          <a:p>
            <a:pPr algn="l"/>
            <a:r>
              <a:rPr lang="tr-TR" sz="2800" dirty="0">
                <a:solidFill>
                  <a:srgbClr val="002060"/>
                </a:solidFill>
                <a:latin typeface="Arial" pitchFamily="34" charset="0"/>
                <a:cs typeface="Arial" pitchFamily="34" charset="0"/>
              </a:rPr>
              <a:t>ark., 2008; </a:t>
            </a:r>
            <a:r>
              <a:rPr lang="tr-TR" sz="2800" dirty="0" err="1">
                <a:solidFill>
                  <a:srgbClr val="002060"/>
                </a:solidFill>
                <a:latin typeface="Arial" pitchFamily="34" charset="0"/>
                <a:cs typeface="Arial" pitchFamily="34" charset="0"/>
              </a:rPr>
              <a:t>Stübinger</a:t>
            </a:r>
            <a:r>
              <a:rPr lang="tr-TR" sz="2800" dirty="0">
                <a:solidFill>
                  <a:srgbClr val="002060"/>
                </a:solidFill>
                <a:latin typeface="Arial" pitchFamily="34" charset="0"/>
                <a:cs typeface="Arial" pitchFamily="34" charset="0"/>
              </a:rPr>
              <a:t> ve ark., </a:t>
            </a:r>
            <a:r>
              <a:rPr lang="tr-TR" sz="2800" dirty="0" smtClean="0">
                <a:solidFill>
                  <a:srgbClr val="002060"/>
                </a:solidFill>
                <a:latin typeface="Arial" pitchFamily="34" charset="0"/>
                <a:cs typeface="Arial" pitchFamily="34" charset="0"/>
              </a:rPr>
              <a:t>2006</a:t>
            </a:r>
            <a:endParaRPr lang="tr-TR" sz="28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2937117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tr-TR" b="1" dirty="0" smtClean="0">
                <a:latin typeface="Arial" pitchFamily="34" charset="0"/>
                <a:cs typeface="Arial" pitchFamily="34" charset="0"/>
              </a:rPr>
              <a:t>Ozonun etki mekanizmaları</a:t>
            </a:r>
            <a:endParaRPr lang="tr-TR" b="1" dirty="0">
              <a:latin typeface="Arial" pitchFamily="34" charset="0"/>
              <a:cs typeface="Arial" pitchFamily="34" charset="0"/>
            </a:endParaRPr>
          </a:p>
        </p:txBody>
      </p:sp>
      <p:sp>
        <p:nvSpPr>
          <p:cNvPr id="3" name="İçerik Yer Tutucusu 2"/>
          <p:cNvSpPr>
            <a:spLocks noGrp="1"/>
          </p:cNvSpPr>
          <p:nvPr>
            <p:ph idx="1"/>
          </p:nvPr>
        </p:nvSpPr>
        <p:spPr/>
        <p:txBody>
          <a:bodyPr>
            <a:noAutofit/>
          </a:bodyPr>
          <a:lstStyle/>
          <a:p>
            <a:pPr marL="0" indent="0">
              <a:buNone/>
            </a:pPr>
            <a:r>
              <a:rPr lang="tr-TR" sz="2400" dirty="0">
                <a:latin typeface="Arial" pitchFamily="34" charset="0"/>
                <a:cs typeface="Arial" pitchFamily="34" charset="0"/>
              </a:rPr>
              <a:t>Ozon, organizmada </a:t>
            </a:r>
            <a:r>
              <a:rPr lang="tr-TR" sz="2400" dirty="0" err="1">
                <a:latin typeface="Arial" pitchFamily="34" charset="0"/>
                <a:cs typeface="Arial" pitchFamily="34" charset="0"/>
              </a:rPr>
              <a:t>oksidatif</a:t>
            </a:r>
            <a:r>
              <a:rPr lang="tr-TR" sz="2400" dirty="0">
                <a:latin typeface="Arial" pitchFamily="34" charset="0"/>
                <a:cs typeface="Arial" pitchFamily="34" charset="0"/>
              </a:rPr>
              <a:t> bir </a:t>
            </a:r>
            <a:r>
              <a:rPr lang="tr-TR" sz="2400" dirty="0" smtClean="0">
                <a:latin typeface="Arial" pitchFamily="34" charset="0"/>
                <a:cs typeface="Arial" pitchFamily="34" charset="0"/>
              </a:rPr>
              <a:t>etki oluşturarak </a:t>
            </a:r>
            <a:r>
              <a:rPr lang="tr-TR" sz="2400" dirty="0">
                <a:latin typeface="Arial" pitchFamily="34" charset="0"/>
                <a:cs typeface="Arial" pitchFamily="34" charset="0"/>
              </a:rPr>
              <a:t>antioksidan enzim </a:t>
            </a:r>
            <a:r>
              <a:rPr lang="tr-TR" sz="2400" dirty="0" smtClean="0">
                <a:latin typeface="Arial" pitchFamily="34" charset="0"/>
                <a:cs typeface="Arial" pitchFamily="34" charset="0"/>
              </a:rPr>
              <a:t>sistemlerini faaliyete </a:t>
            </a:r>
            <a:r>
              <a:rPr lang="tr-TR" sz="2400" dirty="0">
                <a:latin typeface="Arial" pitchFamily="34" charset="0"/>
                <a:cs typeface="Arial" pitchFamily="34" charset="0"/>
              </a:rPr>
              <a:t>geçirir. Uygulamayı takiben </a:t>
            </a:r>
            <a:r>
              <a:rPr lang="tr-TR" sz="2400" dirty="0" smtClean="0">
                <a:latin typeface="Arial" pitchFamily="34" charset="0"/>
                <a:cs typeface="Arial" pitchFamily="34" charset="0"/>
              </a:rPr>
              <a:t>kanda çözünen </a:t>
            </a:r>
            <a:r>
              <a:rPr lang="tr-TR" sz="2400" dirty="0">
                <a:latin typeface="Arial" pitchFamily="34" charset="0"/>
                <a:cs typeface="Arial" pitchFamily="34" charset="0"/>
              </a:rPr>
              <a:t>ozon, çoklu doymamış yağ asitleri</a:t>
            </a:r>
            <a:r>
              <a:rPr lang="tr-TR" sz="2400" dirty="0" smtClean="0">
                <a:latin typeface="Arial" pitchFamily="34" charset="0"/>
                <a:cs typeface="Arial" pitchFamily="34" charset="0"/>
              </a:rPr>
              <a:t>, ürik </a:t>
            </a:r>
            <a:r>
              <a:rPr lang="tr-TR" sz="2400" dirty="0">
                <a:latin typeface="Arial" pitchFamily="34" charset="0"/>
                <a:cs typeface="Arial" pitchFamily="34" charset="0"/>
              </a:rPr>
              <a:t>asit, </a:t>
            </a:r>
            <a:r>
              <a:rPr lang="tr-TR" sz="2400" dirty="0" err="1">
                <a:latin typeface="Arial" pitchFamily="34" charset="0"/>
                <a:cs typeface="Arial" pitchFamily="34" charset="0"/>
              </a:rPr>
              <a:t>askorbik</a:t>
            </a:r>
            <a:r>
              <a:rPr lang="tr-TR" sz="2400" dirty="0">
                <a:latin typeface="Arial" pitchFamily="34" charset="0"/>
                <a:cs typeface="Arial" pitchFamily="34" charset="0"/>
              </a:rPr>
              <a:t> asit ve </a:t>
            </a:r>
            <a:r>
              <a:rPr lang="tr-TR" sz="2400" dirty="0" err="1">
                <a:latin typeface="Arial" pitchFamily="34" charset="0"/>
                <a:cs typeface="Arial" pitchFamily="34" charset="0"/>
              </a:rPr>
              <a:t>albumin</a:t>
            </a:r>
            <a:r>
              <a:rPr lang="tr-TR" sz="2400" dirty="0">
                <a:latin typeface="Arial" pitchFamily="34" charset="0"/>
                <a:cs typeface="Arial" pitchFamily="34" charset="0"/>
              </a:rPr>
              <a:t> </a:t>
            </a:r>
            <a:r>
              <a:rPr lang="tr-TR" sz="2400" dirty="0" smtClean="0">
                <a:latin typeface="Arial" pitchFamily="34" charset="0"/>
                <a:cs typeface="Arial" pitchFamily="34" charset="0"/>
              </a:rPr>
              <a:t>gibi </a:t>
            </a:r>
            <a:r>
              <a:rPr lang="nn-NO" sz="2400" dirty="0" smtClean="0">
                <a:latin typeface="Arial" pitchFamily="34" charset="0"/>
                <a:cs typeface="Arial" pitchFamily="34" charset="0"/>
              </a:rPr>
              <a:t>antioksidanlar </a:t>
            </a:r>
            <a:r>
              <a:rPr lang="nn-NO" sz="2400" dirty="0">
                <a:latin typeface="Arial" pitchFamily="34" charset="0"/>
                <a:cs typeface="Arial" pitchFamily="34" charset="0"/>
              </a:rPr>
              <a:t>ile hemen reaksiyona girer. </a:t>
            </a:r>
            <a:r>
              <a:rPr lang="nn-NO" sz="2400" dirty="0" smtClean="0">
                <a:latin typeface="Arial" pitchFamily="34" charset="0"/>
                <a:cs typeface="Arial" pitchFamily="34" charset="0"/>
              </a:rPr>
              <a:t>Çok</a:t>
            </a:r>
            <a:r>
              <a:rPr lang="tr-TR" sz="2400" dirty="0" smtClean="0">
                <a:latin typeface="Arial" pitchFamily="34" charset="0"/>
                <a:cs typeface="Arial" pitchFamily="34" charset="0"/>
              </a:rPr>
              <a:t> hızlı </a:t>
            </a:r>
            <a:r>
              <a:rPr lang="tr-TR" sz="2400" dirty="0">
                <a:latin typeface="Arial" pitchFamily="34" charset="0"/>
                <a:cs typeface="Arial" pitchFamily="34" charset="0"/>
              </a:rPr>
              <a:t>gelişen bu reaksiyonlar sırasında, </a:t>
            </a:r>
            <a:r>
              <a:rPr lang="tr-TR" sz="2400" dirty="0" smtClean="0">
                <a:latin typeface="Arial" pitchFamily="34" charset="0"/>
                <a:cs typeface="Arial" pitchFamily="34" charset="0"/>
              </a:rPr>
              <a:t>ozonun tamamı </a:t>
            </a:r>
            <a:r>
              <a:rPr lang="tr-TR" sz="2400" dirty="0">
                <a:latin typeface="Arial" pitchFamily="34" charset="0"/>
                <a:cs typeface="Arial" pitchFamily="34" charset="0"/>
              </a:rPr>
              <a:t>nötralize edilir. Başta hidrojen peroksit </a:t>
            </a:r>
            <a:r>
              <a:rPr lang="nb-NO" sz="2400" dirty="0">
                <a:latin typeface="Arial" pitchFamily="34" charset="0"/>
                <a:cs typeface="Arial" pitchFamily="34" charset="0"/>
              </a:rPr>
              <a:t>(H2O2) olmak üzere, reaktif oksijen radikalleri</a:t>
            </a:r>
            <a:r>
              <a:rPr lang="tr-TR" sz="2400" dirty="0">
                <a:latin typeface="Arial" pitchFamily="34" charset="0"/>
                <a:cs typeface="Arial" pitchFamily="34" charset="0"/>
              </a:rPr>
              <a:t> (ROS) ve lipit </a:t>
            </a:r>
            <a:r>
              <a:rPr lang="tr-TR" sz="2400" dirty="0" err="1">
                <a:latin typeface="Arial" pitchFamily="34" charset="0"/>
                <a:cs typeface="Arial" pitchFamily="34" charset="0"/>
              </a:rPr>
              <a:t>oksidasyon</a:t>
            </a:r>
            <a:r>
              <a:rPr lang="tr-TR" sz="2400" dirty="0">
                <a:latin typeface="Arial" pitchFamily="34" charset="0"/>
                <a:cs typeface="Arial" pitchFamily="34" charset="0"/>
              </a:rPr>
              <a:t> ürünleri (LOP) </a:t>
            </a:r>
            <a:r>
              <a:rPr lang="sv-SE" sz="2400" dirty="0">
                <a:latin typeface="Arial" pitchFamily="34" charset="0"/>
                <a:cs typeface="Arial" pitchFamily="34" charset="0"/>
              </a:rPr>
              <a:t>ortaya çıkar. Artan bu serbest radikallere karşı</a:t>
            </a:r>
            <a:r>
              <a:rPr lang="tr-TR" sz="2400" dirty="0">
                <a:latin typeface="Arial" pitchFamily="34" charset="0"/>
                <a:cs typeface="Arial" pitchFamily="34" charset="0"/>
              </a:rPr>
              <a:t> vücut savunmasını sağlayan antioksidan enzimlerin (</a:t>
            </a:r>
            <a:r>
              <a:rPr lang="tr-TR" sz="2400" dirty="0" err="1">
                <a:latin typeface="Arial" pitchFamily="34" charset="0"/>
                <a:cs typeface="Arial" pitchFamily="34" charset="0"/>
              </a:rPr>
              <a:t>süperoksit</a:t>
            </a:r>
            <a:r>
              <a:rPr lang="tr-TR" sz="2400" dirty="0">
                <a:latin typeface="Arial" pitchFamily="34" charset="0"/>
                <a:cs typeface="Arial" pitchFamily="34" charset="0"/>
              </a:rPr>
              <a:t> </a:t>
            </a:r>
            <a:r>
              <a:rPr lang="tr-TR" sz="2400" dirty="0" err="1">
                <a:latin typeface="Arial" pitchFamily="34" charset="0"/>
                <a:cs typeface="Arial" pitchFamily="34" charset="0"/>
              </a:rPr>
              <a:t>dismutaz</a:t>
            </a:r>
            <a:r>
              <a:rPr lang="tr-TR" sz="2400" dirty="0">
                <a:latin typeface="Arial" pitchFamily="34" charset="0"/>
                <a:cs typeface="Arial" pitchFamily="34" charset="0"/>
              </a:rPr>
              <a:t> (SOD), </a:t>
            </a:r>
            <a:r>
              <a:rPr lang="tr-TR" sz="2400" dirty="0" err="1">
                <a:latin typeface="Arial" pitchFamily="34" charset="0"/>
                <a:cs typeface="Arial" pitchFamily="34" charset="0"/>
              </a:rPr>
              <a:t>katalaz</a:t>
            </a:r>
            <a:r>
              <a:rPr lang="tr-TR" sz="2400" dirty="0">
                <a:latin typeface="Arial" pitchFamily="34" charset="0"/>
                <a:cs typeface="Arial" pitchFamily="34" charset="0"/>
              </a:rPr>
              <a:t> (CAT) ve </a:t>
            </a:r>
            <a:r>
              <a:rPr lang="tr-TR" sz="2400" dirty="0" err="1">
                <a:latin typeface="Arial" pitchFamily="34" charset="0"/>
                <a:cs typeface="Arial" pitchFamily="34" charset="0"/>
              </a:rPr>
              <a:t>glutatyon</a:t>
            </a:r>
            <a:r>
              <a:rPr lang="tr-TR" sz="2400" dirty="0">
                <a:latin typeface="Arial" pitchFamily="34" charset="0"/>
                <a:cs typeface="Arial" pitchFamily="34" charset="0"/>
              </a:rPr>
              <a:t> </a:t>
            </a:r>
            <a:r>
              <a:rPr lang="tr-TR" sz="2400" dirty="0" err="1">
                <a:latin typeface="Arial" pitchFamily="34" charset="0"/>
                <a:cs typeface="Arial" pitchFamily="34" charset="0"/>
              </a:rPr>
              <a:t>peroksidaz</a:t>
            </a:r>
            <a:r>
              <a:rPr lang="tr-TR" sz="2400" dirty="0">
                <a:latin typeface="Arial" pitchFamily="34" charset="0"/>
                <a:cs typeface="Arial" pitchFamily="34" charset="0"/>
              </a:rPr>
              <a:t> (GSH-</a:t>
            </a:r>
            <a:r>
              <a:rPr lang="tr-TR" sz="2400" dirty="0" err="1">
                <a:latin typeface="Arial" pitchFamily="34" charset="0"/>
                <a:cs typeface="Arial" pitchFamily="34" charset="0"/>
              </a:rPr>
              <a:t>Px</a:t>
            </a:r>
            <a:r>
              <a:rPr lang="tr-TR" sz="2400" dirty="0">
                <a:latin typeface="Arial" pitchFamily="34" charset="0"/>
                <a:cs typeface="Arial" pitchFamily="34" charset="0"/>
              </a:rPr>
              <a:t>)) aktivasyonu artırılmış olur. </a:t>
            </a:r>
          </a:p>
        </p:txBody>
      </p:sp>
    </p:spTree>
    <p:extLst>
      <p:ext uri="{BB962C8B-B14F-4D97-AF65-F5344CB8AC3E}">
        <p14:creationId xmlns:p14="http://schemas.microsoft.com/office/powerpoint/2010/main" xmlns="" val="2308185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tr-TR" b="1" dirty="0" smtClean="0">
                <a:latin typeface="Arial" pitchFamily="34" charset="0"/>
                <a:cs typeface="Arial" pitchFamily="34" charset="0"/>
              </a:rPr>
              <a:t>Ozonun etki mekanizmaları</a:t>
            </a:r>
            <a:endParaRPr lang="tr-TR" b="1" dirty="0"/>
          </a:p>
        </p:txBody>
      </p:sp>
      <p:sp>
        <p:nvSpPr>
          <p:cNvPr id="3" name="İçerik Yer Tutucusu 2"/>
          <p:cNvSpPr>
            <a:spLocks noGrp="1"/>
          </p:cNvSpPr>
          <p:nvPr>
            <p:ph idx="1"/>
          </p:nvPr>
        </p:nvSpPr>
        <p:spPr>
          <a:xfrm>
            <a:off x="1071538" y="1916832"/>
            <a:ext cx="8072462" cy="4536504"/>
          </a:xfrm>
        </p:spPr>
        <p:txBody>
          <a:bodyPr>
            <a:noAutofit/>
          </a:bodyPr>
          <a:lstStyle/>
          <a:p>
            <a:pPr marL="0" indent="0">
              <a:buNone/>
            </a:pPr>
            <a:r>
              <a:rPr lang="tr-TR" sz="2400" dirty="0" smtClean="0">
                <a:latin typeface="Arial" pitchFamily="34" charset="0"/>
                <a:cs typeface="Arial" pitchFamily="34" charset="0"/>
              </a:rPr>
              <a:t>Böylelikle organizmanın hastalıklara karşı </a:t>
            </a:r>
            <a:r>
              <a:rPr lang="tr-TR" sz="2400" dirty="0" err="1" smtClean="0">
                <a:latin typeface="Arial" pitchFamily="34" charset="0"/>
                <a:cs typeface="Arial" pitchFamily="34" charset="0"/>
              </a:rPr>
              <a:t>törapatik</a:t>
            </a:r>
            <a:r>
              <a:rPr lang="tr-TR" sz="2400" dirty="0" smtClean="0">
                <a:latin typeface="Arial" pitchFamily="34" charset="0"/>
                <a:cs typeface="Arial" pitchFamily="34" charset="0"/>
              </a:rPr>
              <a:t> ve biyolojik cevap oluşturmasını sağlayan </a:t>
            </a:r>
            <a:r>
              <a:rPr lang="tr-TR" sz="2400" dirty="0" err="1" smtClean="0">
                <a:latin typeface="Arial" pitchFamily="34" charset="0"/>
                <a:cs typeface="Arial" pitchFamily="34" charset="0"/>
              </a:rPr>
              <a:t>endotelyal</a:t>
            </a:r>
            <a:r>
              <a:rPr lang="tr-TR" sz="2400" dirty="0" smtClean="0">
                <a:latin typeface="Arial" pitchFamily="34" charset="0"/>
                <a:cs typeface="Arial" pitchFamily="34" charset="0"/>
              </a:rPr>
              <a:t>, </a:t>
            </a:r>
            <a:r>
              <a:rPr lang="nn-NO" sz="2400" dirty="0" smtClean="0">
                <a:latin typeface="Arial" pitchFamily="34" charset="0"/>
                <a:cs typeface="Arial" pitchFamily="34" charset="0"/>
              </a:rPr>
              <a:t>parankimal ve kan hücrelerinin aktivasyonu</a:t>
            </a:r>
            <a:r>
              <a:rPr lang="tr-TR" sz="2400" dirty="0" smtClean="0">
                <a:latin typeface="Arial" pitchFamily="34" charset="0"/>
                <a:cs typeface="Arial" pitchFamily="34" charset="0"/>
              </a:rPr>
              <a:t> </a:t>
            </a:r>
            <a:r>
              <a:rPr lang="it-IT" sz="2400" dirty="0" smtClean="0">
                <a:latin typeface="Arial" pitchFamily="34" charset="0"/>
                <a:cs typeface="Arial" pitchFamily="34" charset="0"/>
              </a:rPr>
              <a:t>sağlanmış olur</a:t>
            </a:r>
            <a:r>
              <a:rPr lang="tr-TR" sz="2400" dirty="0" smtClean="0">
                <a:latin typeface="Arial" pitchFamily="34" charset="0"/>
                <a:cs typeface="Arial" pitchFamily="34" charset="0"/>
              </a:rPr>
              <a:t>.</a:t>
            </a:r>
          </a:p>
          <a:p>
            <a:pPr marL="0" indent="0">
              <a:buNone/>
            </a:pPr>
            <a:endParaRPr lang="tr-TR" sz="2400" dirty="0">
              <a:latin typeface="Arial" pitchFamily="34" charset="0"/>
              <a:cs typeface="Arial" pitchFamily="34" charset="0"/>
            </a:endParaRPr>
          </a:p>
          <a:p>
            <a:pPr marL="0" indent="0">
              <a:buNone/>
            </a:pPr>
            <a:r>
              <a:rPr lang="it-IT" sz="2400" dirty="0" smtClean="0">
                <a:latin typeface="Arial" pitchFamily="34" charset="0"/>
                <a:cs typeface="Arial" pitchFamily="34" charset="0"/>
              </a:rPr>
              <a:t> </a:t>
            </a:r>
            <a:endParaRPr lang="tr-TR" sz="2400" dirty="0" smtClean="0">
              <a:latin typeface="Arial" pitchFamily="34" charset="0"/>
              <a:cs typeface="Arial" pitchFamily="34" charset="0"/>
            </a:endParaRPr>
          </a:p>
          <a:p>
            <a:pPr marL="0" indent="0">
              <a:buNone/>
            </a:pPr>
            <a:r>
              <a:rPr lang="it-IT" sz="2400" dirty="0" smtClean="0">
                <a:solidFill>
                  <a:srgbClr val="002060"/>
                </a:solidFill>
                <a:latin typeface="Arial" pitchFamily="34" charset="0"/>
                <a:cs typeface="Arial" pitchFamily="34" charset="0"/>
              </a:rPr>
              <a:t>Bocci, 2006a; Bocci,</a:t>
            </a:r>
            <a:r>
              <a:rPr lang="tr-TR" sz="2400" dirty="0" smtClean="0">
                <a:solidFill>
                  <a:srgbClr val="002060"/>
                </a:solidFill>
                <a:latin typeface="Arial" pitchFamily="34" charset="0"/>
                <a:cs typeface="Arial" pitchFamily="34" charset="0"/>
              </a:rPr>
              <a:t> </a:t>
            </a:r>
            <a:r>
              <a:rPr lang="it-IT" sz="2400" dirty="0" smtClean="0">
                <a:solidFill>
                  <a:srgbClr val="002060"/>
                </a:solidFill>
                <a:latin typeface="Arial" pitchFamily="34" charset="0"/>
                <a:cs typeface="Arial" pitchFamily="34" charset="0"/>
              </a:rPr>
              <a:t>2006b; Bocci, 2007a; Bocci, 2007b; Calugna ve</a:t>
            </a:r>
            <a:r>
              <a:rPr lang="tr-TR" sz="2400" dirty="0" smtClean="0">
                <a:solidFill>
                  <a:srgbClr val="002060"/>
                </a:solidFill>
                <a:latin typeface="Arial" pitchFamily="34" charset="0"/>
                <a:cs typeface="Arial" pitchFamily="34" charset="0"/>
              </a:rPr>
              <a:t> </a:t>
            </a:r>
            <a:r>
              <a:rPr lang="es-ES" sz="2400" dirty="0" smtClean="0">
                <a:solidFill>
                  <a:srgbClr val="002060"/>
                </a:solidFill>
                <a:latin typeface="Arial" pitchFamily="34" charset="0"/>
                <a:cs typeface="Arial" pitchFamily="34" charset="0"/>
              </a:rPr>
              <a:t>ark., 2005; Clavo ve ark., 2004; Gornicki ve</a:t>
            </a:r>
            <a:r>
              <a:rPr lang="tr-TR" sz="2400" dirty="0" smtClean="0">
                <a:solidFill>
                  <a:srgbClr val="002060"/>
                </a:solidFill>
                <a:latin typeface="Arial" pitchFamily="34" charset="0"/>
                <a:cs typeface="Arial" pitchFamily="34" charset="0"/>
              </a:rPr>
              <a:t> </a:t>
            </a:r>
            <a:r>
              <a:rPr lang="tr-TR" sz="2400" dirty="0" err="1" smtClean="0">
                <a:solidFill>
                  <a:srgbClr val="002060"/>
                </a:solidFill>
                <a:latin typeface="Arial" pitchFamily="34" charset="0"/>
                <a:cs typeface="Arial" pitchFamily="34" charset="0"/>
              </a:rPr>
              <a:t>Gutsze</a:t>
            </a:r>
            <a:r>
              <a:rPr lang="tr-TR" sz="2400" dirty="0" smtClean="0">
                <a:solidFill>
                  <a:srgbClr val="002060"/>
                </a:solidFill>
                <a:latin typeface="Arial" pitchFamily="34" charset="0"/>
                <a:cs typeface="Arial" pitchFamily="34" charset="0"/>
              </a:rPr>
              <a:t>, 2000; </a:t>
            </a:r>
            <a:r>
              <a:rPr lang="tr-TR" sz="2400" dirty="0" err="1" smtClean="0">
                <a:solidFill>
                  <a:srgbClr val="002060"/>
                </a:solidFill>
                <a:latin typeface="Arial" pitchFamily="34" charset="0"/>
                <a:cs typeface="Arial" pitchFamily="34" charset="0"/>
              </a:rPr>
              <a:t>Hernandez</a:t>
            </a:r>
            <a:r>
              <a:rPr lang="tr-TR" sz="2400" dirty="0" smtClean="0">
                <a:solidFill>
                  <a:srgbClr val="002060"/>
                </a:solidFill>
                <a:latin typeface="Arial" pitchFamily="34" charset="0"/>
                <a:cs typeface="Arial" pitchFamily="34" charset="0"/>
              </a:rPr>
              <a:t>, 2007; </a:t>
            </a:r>
            <a:r>
              <a:rPr lang="tr-TR" sz="2400" dirty="0" err="1" smtClean="0">
                <a:solidFill>
                  <a:srgbClr val="002060"/>
                </a:solidFill>
                <a:latin typeface="Arial" pitchFamily="34" charset="0"/>
                <a:cs typeface="Arial" pitchFamily="34" charset="0"/>
              </a:rPr>
              <a:t>Li</a:t>
            </a:r>
            <a:r>
              <a:rPr lang="tr-TR" sz="2400" dirty="0" smtClean="0">
                <a:solidFill>
                  <a:srgbClr val="002060"/>
                </a:solidFill>
                <a:latin typeface="Arial" pitchFamily="34" charset="0"/>
                <a:cs typeface="Arial" pitchFamily="34" charset="0"/>
              </a:rPr>
              <a:t> ve ark., </a:t>
            </a:r>
            <a:r>
              <a:rPr lang="es-ES" sz="2400" dirty="0" smtClean="0">
                <a:solidFill>
                  <a:srgbClr val="002060"/>
                </a:solidFill>
                <a:latin typeface="Arial" pitchFamily="34" charset="0"/>
                <a:cs typeface="Arial" pitchFamily="34" charset="0"/>
              </a:rPr>
              <a:t>2007; Madej ve ark., 2007; Nogales ve ark.,</a:t>
            </a:r>
            <a:r>
              <a:rPr lang="tr-TR" sz="2400" dirty="0" smtClean="0">
                <a:solidFill>
                  <a:srgbClr val="002060"/>
                </a:solidFill>
                <a:latin typeface="Arial" pitchFamily="34" charset="0"/>
                <a:cs typeface="Arial" pitchFamily="34" charset="0"/>
              </a:rPr>
              <a:t> 2008</a:t>
            </a:r>
            <a:endParaRPr lang="tr-TR" sz="2400" dirty="0">
              <a:latin typeface="Arial" pitchFamily="34" charset="0"/>
              <a:cs typeface="Arial" pitchFamily="34" charset="0"/>
            </a:endParaRPr>
          </a:p>
        </p:txBody>
      </p:sp>
    </p:spTree>
    <p:extLst>
      <p:ext uri="{BB962C8B-B14F-4D97-AF65-F5344CB8AC3E}">
        <p14:creationId xmlns:p14="http://schemas.microsoft.com/office/powerpoint/2010/main" xmlns="" val="363743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tr-TR" b="1" dirty="0" smtClean="0">
                <a:latin typeface="Arial" pitchFamily="34" charset="0"/>
                <a:cs typeface="Arial" pitchFamily="34" charset="0"/>
              </a:rPr>
              <a:t>Ozonun etki mekanizmaları</a:t>
            </a:r>
            <a:endParaRPr lang="tr-TR" b="1" dirty="0">
              <a:latin typeface="Arial" pitchFamily="34" charset="0"/>
              <a:cs typeface="Arial" pitchFamily="34" charset="0"/>
            </a:endParaRPr>
          </a:p>
        </p:txBody>
      </p:sp>
      <p:sp>
        <p:nvSpPr>
          <p:cNvPr id="3" name="İçerik Yer Tutucusu 2"/>
          <p:cNvSpPr>
            <a:spLocks noGrp="1"/>
          </p:cNvSpPr>
          <p:nvPr>
            <p:ph idx="1"/>
          </p:nvPr>
        </p:nvSpPr>
        <p:spPr>
          <a:xfrm>
            <a:off x="428596" y="1785926"/>
            <a:ext cx="8715404" cy="4525963"/>
          </a:xfrm>
          <a:ln>
            <a:solidFill>
              <a:srgbClr val="7030A0"/>
            </a:solidFill>
          </a:ln>
        </p:spPr>
        <p:txBody>
          <a:bodyPr>
            <a:normAutofit/>
          </a:bodyPr>
          <a:lstStyle/>
          <a:p>
            <a:pPr marL="0" indent="0">
              <a:buNone/>
            </a:pPr>
            <a:r>
              <a:rPr lang="tr-TR" sz="1800" b="1" dirty="0" smtClean="0">
                <a:latin typeface="Arial" pitchFamily="34" charset="0"/>
                <a:cs typeface="Arial" pitchFamily="34" charset="0"/>
              </a:rPr>
              <a:t>               </a:t>
            </a:r>
            <a:r>
              <a:rPr lang="tr-TR" sz="1800" b="1" u="sng" dirty="0" err="1" smtClean="0">
                <a:latin typeface="Arial" pitchFamily="34" charset="0"/>
                <a:cs typeface="Arial" pitchFamily="34" charset="0"/>
              </a:rPr>
              <a:t>Substrat</a:t>
            </a:r>
            <a:r>
              <a:rPr lang="tr-TR" sz="1800" b="1" u="sng" dirty="0" smtClean="0">
                <a:latin typeface="Arial" pitchFamily="34" charset="0"/>
                <a:cs typeface="Arial" pitchFamily="34" charset="0"/>
              </a:rPr>
              <a:t> </a:t>
            </a:r>
            <a:r>
              <a:rPr lang="tr-TR" sz="1800" b="1" u="sng" dirty="0">
                <a:latin typeface="Arial" pitchFamily="34" charset="0"/>
                <a:cs typeface="Arial" pitchFamily="34" charset="0"/>
              </a:rPr>
              <a:t>ileticiler</a:t>
            </a:r>
            <a:r>
              <a:rPr lang="tr-TR" sz="1800" b="1" dirty="0">
                <a:latin typeface="Arial" pitchFamily="34" charset="0"/>
                <a:cs typeface="Arial" pitchFamily="34" charset="0"/>
              </a:rPr>
              <a:t> </a:t>
            </a:r>
            <a:r>
              <a:rPr lang="tr-TR" sz="1800" b="1" dirty="0" smtClean="0">
                <a:latin typeface="Arial" pitchFamily="34" charset="0"/>
                <a:cs typeface="Arial" pitchFamily="34" charset="0"/>
              </a:rPr>
              <a:t>       </a:t>
            </a:r>
            <a:r>
              <a:rPr lang="tr-TR" sz="1800" b="1" u="sng" dirty="0" smtClean="0">
                <a:latin typeface="Arial" pitchFamily="34" charset="0"/>
                <a:cs typeface="Arial" pitchFamily="34" charset="0"/>
              </a:rPr>
              <a:t>Hedefler</a:t>
            </a:r>
            <a:r>
              <a:rPr lang="tr-TR" sz="1800" b="1" dirty="0" smtClean="0">
                <a:latin typeface="Arial" pitchFamily="34" charset="0"/>
                <a:cs typeface="Arial" pitchFamily="34" charset="0"/>
              </a:rPr>
              <a:t>                </a:t>
            </a:r>
            <a:r>
              <a:rPr lang="tr-TR" sz="1800" b="1" u="sng" dirty="0" smtClean="0">
                <a:latin typeface="Arial" pitchFamily="34" charset="0"/>
                <a:cs typeface="Arial" pitchFamily="34" charset="0"/>
              </a:rPr>
              <a:t>Fonksiyonel Değişiklikler</a:t>
            </a:r>
          </a:p>
          <a:p>
            <a:pPr marL="0" indent="0">
              <a:buNone/>
            </a:pPr>
            <a:endParaRPr lang="tr-TR" sz="1800" b="1" u="sng" dirty="0">
              <a:latin typeface="Arial" pitchFamily="34" charset="0"/>
              <a:cs typeface="Arial" pitchFamily="34" charset="0"/>
            </a:endParaRPr>
          </a:p>
          <a:p>
            <a:pPr marL="0" indent="0">
              <a:buNone/>
            </a:pPr>
            <a:r>
              <a:rPr lang="tr-TR" sz="1800" b="1" dirty="0" smtClean="0">
                <a:latin typeface="Arial" pitchFamily="34" charset="0"/>
                <a:cs typeface="Arial" pitchFamily="34" charset="0"/>
              </a:rPr>
              <a:t>                                                      Eritrosit              </a:t>
            </a:r>
            <a:r>
              <a:rPr lang="tr-TR" sz="1800" dirty="0" smtClean="0">
                <a:latin typeface="Arial" pitchFamily="34" charset="0"/>
                <a:cs typeface="Arial" pitchFamily="34" charset="0"/>
              </a:rPr>
              <a:t>O2 </a:t>
            </a:r>
            <a:r>
              <a:rPr lang="tr-TR" sz="1800" dirty="0">
                <a:latin typeface="Arial" pitchFamily="34" charset="0"/>
                <a:cs typeface="Arial" pitchFamily="34" charset="0"/>
              </a:rPr>
              <a:t>taşınmasının artırılması</a:t>
            </a:r>
          </a:p>
          <a:p>
            <a:pPr marL="0" indent="0">
              <a:buNone/>
            </a:pPr>
            <a:r>
              <a:rPr lang="tr-TR" sz="1800" b="1" dirty="0" smtClean="0">
                <a:latin typeface="Arial" pitchFamily="34" charset="0"/>
                <a:cs typeface="Arial" pitchFamily="34" charset="0"/>
              </a:rPr>
              <a:t>                             ROS                 Lökosit               </a:t>
            </a:r>
            <a:r>
              <a:rPr lang="tr-TR" sz="1800" dirty="0" smtClean="0">
                <a:latin typeface="Arial" pitchFamily="34" charset="0"/>
                <a:cs typeface="Arial" pitchFamily="34" charset="0"/>
              </a:rPr>
              <a:t>Bağışıklık </a:t>
            </a:r>
            <a:r>
              <a:rPr lang="tr-TR" sz="1800" dirty="0">
                <a:latin typeface="Arial" pitchFamily="34" charset="0"/>
                <a:cs typeface="Arial" pitchFamily="34" charset="0"/>
              </a:rPr>
              <a:t>sisteminin aktivasyonu</a:t>
            </a:r>
          </a:p>
          <a:p>
            <a:pPr marL="0" indent="0">
              <a:buNone/>
            </a:pPr>
            <a:r>
              <a:rPr lang="tr-TR" sz="1800" b="1" dirty="0" smtClean="0">
                <a:latin typeface="Arial" pitchFamily="34" charset="0"/>
                <a:cs typeface="Arial" pitchFamily="34" charset="0"/>
              </a:rPr>
              <a:t>              P                                     </a:t>
            </a:r>
            <a:r>
              <a:rPr lang="tr-TR" sz="1800" b="1" dirty="0" err="1" smtClean="0">
                <a:latin typeface="Arial" pitchFamily="34" charset="0"/>
                <a:cs typeface="Arial" pitchFamily="34" charset="0"/>
              </a:rPr>
              <a:t>Trombosit</a:t>
            </a:r>
            <a:r>
              <a:rPr lang="tr-TR" sz="1800" b="1" dirty="0" smtClean="0">
                <a:latin typeface="Arial" pitchFamily="34" charset="0"/>
                <a:cs typeface="Arial" pitchFamily="34" charset="0"/>
              </a:rPr>
              <a:t>           </a:t>
            </a:r>
            <a:r>
              <a:rPr lang="tr-TR" sz="1800" dirty="0" smtClean="0">
                <a:latin typeface="Arial" pitchFamily="34" charset="0"/>
                <a:cs typeface="Arial" pitchFamily="34" charset="0"/>
              </a:rPr>
              <a:t>Büyüme </a:t>
            </a:r>
            <a:r>
              <a:rPr lang="tr-TR" sz="1800" dirty="0">
                <a:latin typeface="Arial" pitchFamily="34" charset="0"/>
                <a:cs typeface="Arial" pitchFamily="34" charset="0"/>
              </a:rPr>
              <a:t>faktörlerinin salınımı</a:t>
            </a:r>
          </a:p>
          <a:p>
            <a:pPr marL="0" indent="0">
              <a:buNone/>
            </a:pPr>
            <a:r>
              <a:rPr lang="tr-TR" sz="1800" b="1" dirty="0" smtClean="0">
                <a:latin typeface="Arial" pitchFamily="34" charset="0"/>
                <a:cs typeface="Arial" pitchFamily="34" charset="0"/>
              </a:rPr>
              <a:t>              L</a:t>
            </a:r>
          </a:p>
          <a:p>
            <a:pPr marL="0" indent="0">
              <a:buNone/>
            </a:pPr>
            <a:r>
              <a:rPr lang="pt-BR" sz="1800" b="1" dirty="0" smtClean="0">
                <a:latin typeface="Arial" pitchFamily="34" charset="0"/>
                <a:cs typeface="Arial" pitchFamily="34" charset="0"/>
              </a:rPr>
              <a:t>O3</a:t>
            </a:r>
            <a:r>
              <a:rPr lang="tr-TR" sz="1800" b="1" dirty="0" smtClean="0">
                <a:latin typeface="Arial" pitchFamily="34" charset="0"/>
                <a:cs typeface="Arial" pitchFamily="34" charset="0"/>
              </a:rPr>
              <a:t>        </a:t>
            </a:r>
            <a:r>
              <a:rPr lang="pt-BR" sz="1800" b="1" dirty="0" smtClean="0">
                <a:latin typeface="Arial" pitchFamily="34" charset="0"/>
                <a:cs typeface="Arial" pitchFamily="34" charset="0"/>
              </a:rPr>
              <a:t> </a:t>
            </a:r>
            <a:r>
              <a:rPr lang="pt-BR" sz="1800" b="1" dirty="0">
                <a:latin typeface="Arial" pitchFamily="34" charset="0"/>
                <a:cs typeface="Arial" pitchFamily="34" charset="0"/>
              </a:rPr>
              <a:t>A </a:t>
            </a:r>
            <a:r>
              <a:rPr lang="tr-TR" sz="1800" b="1" dirty="0" smtClean="0">
                <a:latin typeface="Arial" pitchFamily="34" charset="0"/>
                <a:cs typeface="Arial" pitchFamily="34" charset="0"/>
              </a:rPr>
              <a:t>                                   </a:t>
            </a:r>
            <a:r>
              <a:rPr lang="pt-BR" sz="1800" b="1" dirty="0" smtClean="0">
                <a:latin typeface="Arial" pitchFamily="34" charset="0"/>
                <a:cs typeface="Arial" pitchFamily="34" charset="0"/>
              </a:rPr>
              <a:t>Endotelyum</a:t>
            </a:r>
            <a:r>
              <a:rPr lang="tr-TR" sz="1800" b="1" dirty="0" smtClean="0">
                <a:latin typeface="Arial" pitchFamily="34" charset="0"/>
                <a:cs typeface="Arial" pitchFamily="34" charset="0"/>
              </a:rPr>
              <a:t>         </a:t>
            </a:r>
            <a:r>
              <a:rPr lang="pt-BR" sz="1800" dirty="0" smtClean="0">
                <a:latin typeface="Arial" pitchFamily="34" charset="0"/>
                <a:cs typeface="Arial" pitchFamily="34" charset="0"/>
              </a:rPr>
              <a:t>NO </a:t>
            </a:r>
            <a:r>
              <a:rPr lang="pt-BR" sz="1800" dirty="0">
                <a:latin typeface="Arial" pitchFamily="34" charset="0"/>
                <a:cs typeface="Arial" pitchFamily="34" charset="0"/>
              </a:rPr>
              <a:t>salınımının artması</a:t>
            </a:r>
          </a:p>
          <a:p>
            <a:pPr marL="0" indent="0">
              <a:buNone/>
            </a:pPr>
            <a:r>
              <a:rPr lang="tr-TR" sz="1800" b="1" dirty="0" smtClean="0">
                <a:latin typeface="Arial" pitchFamily="34" charset="0"/>
                <a:cs typeface="Arial" pitchFamily="34" charset="0"/>
              </a:rPr>
              <a:t>              Z             LOP               Kemik </a:t>
            </a:r>
            <a:r>
              <a:rPr lang="tr-TR" sz="1800" b="1" dirty="0">
                <a:latin typeface="Arial" pitchFamily="34" charset="0"/>
                <a:cs typeface="Arial" pitchFamily="34" charset="0"/>
              </a:rPr>
              <a:t>İliği </a:t>
            </a:r>
            <a:r>
              <a:rPr lang="tr-TR" sz="1800" b="1" dirty="0" smtClean="0">
                <a:latin typeface="Arial" pitchFamily="34" charset="0"/>
                <a:cs typeface="Arial" pitchFamily="34" charset="0"/>
              </a:rPr>
              <a:t>           </a:t>
            </a:r>
            <a:r>
              <a:rPr lang="tr-TR" sz="1800" dirty="0" smtClean="0">
                <a:latin typeface="Arial" pitchFamily="34" charset="0"/>
                <a:cs typeface="Arial" pitchFamily="34" charset="0"/>
              </a:rPr>
              <a:t>Kök </a:t>
            </a:r>
            <a:r>
              <a:rPr lang="tr-TR" sz="1800" dirty="0">
                <a:latin typeface="Arial" pitchFamily="34" charset="0"/>
                <a:cs typeface="Arial" pitchFamily="34" charset="0"/>
              </a:rPr>
              <a:t>hücre ve eritrosit oluşumu</a:t>
            </a:r>
          </a:p>
          <a:p>
            <a:pPr marL="0" indent="0">
              <a:buNone/>
            </a:pPr>
            <a:r>
              <a:rPr lang="tr-TR" sz="1800" b="1" dirty="0" smtClean="0">
                <a:latin typeface="Arial" pitchFamily="34" charset="0"/>
                <a:cs typeface="Arial" pitchFamily="34" charset="0"/>
              </a:rPr>
              <a:t>             M                                    Diğer Organlar     </a:t>
            </a:r>
            <a:r>
              <a:rPr lang="tr-TR" sz="1800" dirty="0" smtClean="0">
                <a:latin typeface="Arial" pitchFamily="34" charset="0"/>
                <a:cs typeface="Arial" pitchFamily="34" charset="0"/>
              </a:rPr>
              <a:t>Antioksidan </a:t>
            </a:r>
            <a:r>
              <a:rPr lang="tr-TR" sz="1800" dirty="0">
                <a:latin typeface="Arial" pitchFamily="34" charset="0"/>
                <a:cs typeface="Arial" pitchFamily="34" charset="0"/>
              </a:rPr>
              <a:t>enzimlerin </a:t>
            </a:r>
            <a:r>
              <a:rPr lang="tr-TR" sz="1800" dirty="0" smtClean="0">
                <a:latin typeface="Arial" pitchFamily="34" charset="0"/>
                <a:cs typeface="Arial" pitchFamily="34" charset="0"/>
              </a:rPr>
              <a:t>artırılması</a:t>
            </a:r>
          </a:p>
          <a:p>
            <a:pPr marL="0" indent="0">
              <a:buNone/>
            </a:pPr>
            <a:r>
              <a:rPr lang="tr-TR" sz="1800" dirty="0">
                <a:latin typeface="Arial" pitchFamily="34" charset="0"/>
                <a:cs typeface="Arial" pitchFamily="34" charset="0"/>
              </a:rPr>
              <a:t> </a:t>
            </a:r>
            <a:r>
              <a:rPr lang="tr-TR" sz="1800" dirty="0" smtClean="0">
                <a:latin typeface="Arial" pitchFamily="34" charset="0"/>
                <a:cs typeface="Arial" pitchFamily="34" charset="0"/>
              </a:rPr>
              <a:t>            </a:t>
            </a:r>
            <a:r>
              <a:rPr lang="tr-TR" sz="1800" b="1" dirty="0" smtClean="0">
                <a:latin typeface="Arial" pitchFamily="34" charset="0"/>
                <a:cs typeface="Arial" pitchFamily="34" charset="0"/>
              </a:rPr>
              <a:t>A</a:t>
            </a:r>
            <a:endParaRPr lang="tr-TR" sz="1800" dirty="0">
              <a:latin typeface="Arial" pitchFamily="34" charset="0"/>
              <a:cs typeface="Arial" pitchFamily="34" charset="0"/>
            </a:endParaRPr>
          </a:p>
        </p:txBody>
      </p:sp>
      <p:cxnSp>
        <p:nvCxnSpPr>
          <p:cNvPr id="6" name="Düz Ok Bağlayıcısı 5"/>
          <p:cNvCxnSpPr/>
          <p:nvPr/>
        </p:nvCxnSpPr>
        <p:spPr>
          <a:xfrm>
            <a:off x="683568" y="3717032"/>
            <a:ext cx="360040" cy="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0" name="Düz Ok Bağlayıcısı 9"/>
          <p:cNvCxnSpPr/>
          <p:nvPr/>
        </p:nvCxnSpPr>
        <p:spPr>
          <a:xfrm flipV="1">
            <a:off x="1403648" y="2996952"/>
            <a:ext cx="648072"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Düz Ok Bağlayıcısı 13"/>
          <p:cNvCxnSpPr/>
          <p:nvPr/>
        </p:nvCxnSpPr>
        <p:spPr>
          <a:xfrm>
            <a:off x="1403648" y="3717032"/>
            <a:ext cx="648072"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Düz Ok Bağlayıcısı 17"/>
          <p:cNvCxnSpPr/>
          <p:nvPr/>
        </p:nvCxnSpPr>
        <p:spPr>
          <a:xfrm flipV="1">
            <a:off x="2771800" y="2492896"/>
            <a:ext cx="792088"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Düz Ok Bağlayıcısı 21"/>
          <p:cNvCxnSpPr/>
          <p:nvPr/>
        </p:nvCxnSpPr>
        <p:spPr>
          <a:xfrm>
            <a:off x="2771800" y="2780928"/>
            <a:ext cx="7920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Düz Ok Bağlayıcısı 23"/>
          <p:cNvCxnSpPr/>
          <p:nvPr/>
        </p:nvCxnSpPr>
        <p:spPr>
          <a:xfrm>
            <a:off x="2771800" y="2780928"/>
            <a:ext cx="79208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Düz Ok Bağlayıcısı 34"/>
          <p:cNvCxnSpPr/>
          <p:nvPr/>
        </p:nvCxnSpPr>
        <p:spPr>
          <a:xfrm flipV="1">
            <a:off x="2771800" y="3897052"/>
            <a:ext cx="648072" cy="1800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Düz Ok Bağlayıcısı 36"/>
          <p:cNvCxnSpPr/>
          <p:nvPr/>
        </p:nvCxnSpPr>
        <p:spPr>
          <a:xfrm>
            <a:off x="2771800" y="4077072"/>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Düz Ok Bağlayıcısı 38"/>
          <p:cNvCxnSpPr/>
          <p:nvPr/>
        </p:nvCxnSpPr>
        <p:spPr>
          <a:xfrm>
            <a:off x="2771800" y="4077072"/>
            <a:ext cx="648072"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244695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tr-TR" b="1" dirty="0" smtClean="0">
                <a:latin typeface="Arial" pitchFamily="34" charset="0"/>
                <a:cs typeface="Arial" pitchFamily="34" charset="0"/>
              </a:rPr>
              <a:t>Ozonun etki mekanizmaları</a:t>
            </a:r>
            <a:endParaRPr lang="tr-TR" b="1" dirty="0"/>
          </a:p>
        </p:txBody>
      </p:sp>
      <p:sp>
        <p:nvSpPr>
          <p:cNvPr id="3" name="İçerik Yer Tutucusu 2"/>
          <p:cNvSpPr>
            <a:spLocks noGrp="1"/>
          </p:cNvSpPr>
          <p:nvPr>
            <p:ph idx="1"/>
          </p:nvPr>
        </p:nvSpPr>
        <p:spPr>
          <a:xfrm>
            <a:off x="1357290" y="2132856"/>
            <a:ext cx="7679206" cy="3993307"/>
          </a:xfrm>
        </p:spPr>
        <p:txBody>
          <a:bodyPr/>
          <a:lstStyle/>
          <a:p>
            <a:pPr marL="0" indent="0">
              <a:buNone/>
            </a:pPr>
            <a:r>
              <a:rPr lang="tr-TR" dirty="0"/>
              <a:t>Ozon sağaltımı aynı zamanda, </a:t>
            </a:r>
            <a:r>
              <a:rPr lang="tr-TR" dirty="0" smtClean="0"/>
              <a:t>lökositler tarafından </a:t>
            </a:r>
            <a:r>
              <a:rPr lang="tr-TR" dirty="0"/>
              <a:t>interferon ve </a:t>
            </a:r>
            <a:r>
              <a:rPr lang="tr-TR" dirty="0" err="1"/>
              <a:t>interlökin</a:t>
            </a:r>
            <a:r>
              <a:rPr lang="tr-TR" dirty="0"/>
              <a:t> </a:t>
            </a:r>
            <a:r>
              <a:rPr lang="tr-TR" dirty="0" smtClean="0"/>
              <a:t>gibi </a:t>
            </a:r>
            <a:r>
              <a:rPr lang="tr-TR" dirty="0" err="1" smtClean="0"/>
              <a:t>sitokinlerin</a:t>
            </a:r>
            <a:r>
              <a:rPr lang="tr-TR" dirty="0" smtClean="0"/>
              <a:t> </a:t>
            </a:r>
            <a:r>
              <a:rPr lang="tr-TR" dirty="0"/>
              <a:t>salınımını sağlayarak </a:t>
            </a:r>
            <a:r>
              <a:rPr lang="tr-TR" dirty="0" smtClean="0"/>
              <a:t>bağışıklık sistemini </a:t>
            </a:r>
            <a:r>
              <a:rPr lang="tr-TR" dirty="0"/>
              <a:t>uyarmak suretiyle de etki </a:t>
            </a:r>
            <a:r>
              <a:rPr lang="tr-TR" dirty="0" smtClean="0"/>
              <a:t>gösterir</a:t>
            </a:r>
          </a:p>
          <a:p>
            <a:pPr marL="0" indent="0">
              <a:buNone/>
            </a:pPr>
            <a:endParaRPr lang="tr-TR" dirty="0"/>
          </a:p>
          <a:p>
            <a:pPr marL="0" indent="0">
              <a:buNone/>
            </a:pPr>
            <a:r>
              <a:rPr lang="es-ES" dirty="0"/>
              <a:t>(Nogales ve ark., 2008; Ohtsuka ve ark., 2006).</a:t>
            </a:r>
            <a:endParaRPr lang="tr-TR" dirty="0"/>
          </a:p>
        </p:txBody>
      </p:sp>
    </p:spTree>
    <p:extLst>
      <p:ext uri="{BB962C8B-B14F-4D97-AF65-F5344CB8AC3E}">
        <p14:creationId xmlns:p14="http://schemas.microsoft.com/office/powerpoint/2010/main" xmlns="" val="14734670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588</TotalTime>
  <Words>2016</Words>
  <PresentationFormat>Ekran Gösterisi (4:3)</PresentationFormat>
  <Paragraphs>237</Paragraphs>
  <Slides>43</Slides>
  <Notes>1</Notes>
  <HiddenSlides>0</HiddenSlides>
  <MMClips>0</MMClips>
  <ScaleCrop>false</ScaleCrop>
  <HeadingPairs>
    <vt:vector size="4" baseType="variant">
      <vt:variant>
        <vt:lpstr>Tema</vt:lpstr>
      </vt:variant>
      <vt:variant>
        <vt:i4>1</vt:i4>
      </vt:variant>
      <vt:variant>
        <vt:lpstr>Slayt Başlıkları</vt:lpstr>
      </vt:variant>
      <vt:variant>
        <vt:i4>43</vt:i4>
      </vt:variant>
    </vt:vector>
  </HeadingPairs>
  <TitlesOfParts>
    <vt:vector size="44" baseType="lpstr">
      <vt:lpstr>Gündönümü</vt:lpstr>
      <vt:lpstr>OZON TEDAVİSİ</vt:lpstr>
      <vt:lpstr>OZON</vt:lpstr>
      <vt:lpstr>Ozon</vt:lpstr>
      <vt:lpstr>Ozonun etki mekanizmaları</vt:lpstr>
      <vt:lpstr>Ozonun etki mekanizmaları</vt:lpstr>
      <vt:lpstr>Ozonun etki mekanizmaları</vt:lpstr>
      <vt:lpstr>Ozonun etki mekanizmaları</vt:lpstr>
      <vt:lpstr>Ozonun etki mekanizmaları</vt:lpstr>
      <vt:lpstr>Ozonun etki mekanizmaları</vt:lpstr>
      <vt:lpstr>Ozonun etki mekanizmaları</vt:lpstr>
      <vt:lpstr>Ozonun etki mekanizmaları</vt:lpstr>
      <vt:lpstr>Ozon Terapi ile ilgili ilk literatürler</vt:lpstr>
      <vt:lpstr>Slayt 13</vt:lpstr>
      <vt:lpstr>Slayt 14</vt:lpstr>
      <vt:lpstr>Slayt 15</vt:lpstr>
      <vt:lpstr>Slayt 16</vt:lpstr>
      <vt:lpstr>Endikasyonlar</vt:lpstr>
      <vt:lpstr>Ozonun kontrendikasyonları</vt:lpstr>
      <vt:lpstr>Madrit Deklerasyonu</vt:lpstr>
      <vt:lpstr>Slayt 20</vt:lpstr>
      <vt:lpstr>Yayınlar</vt:lpstr>
      <vt:lpstr>Slayt 22</vt:lpstr>
      <vt:lpstr>OZON DERNEKLERİ</vt:lpstr>
      <vt:lpstr>Kongreler</vt:lpstr>
      <vt:lpstr>Ozon Tedavisi Uygulayan Üniversiteler</vt:lpstr>
      <vt:lpstr>Uluslararası dernekler</vt:lpstr>
      <vt:lpstr>Uluslararası kongreler</vt:lpstr>
      <vt:lpstr>Eğitim Programı</vt:lpstr>
      <vt:lpstr>Komplikasyonlar</vt:lpstr>
      <vt:lpstr>Uygulama Yeri</vt:lpstr>
      <vt:lpstr>Ekipman</vt:lpstr>
      <vt:lpstr>Uygulayan Kişiler</vt:lpstr>
      <vt:lpstr>Slayt 33</vt:lpstr>
      <vt:lpstr>Yayınlar</vt:lpstr>
      <vt:lpstr>Slayt 35</vt:lpstr>
      <vt:lpstr>Slayt 36</vt:lpstr>
      <vt:lpstr>Slayt 37</vt:lpstr>
      <vt:lpstr>Slayt 38</vt:lpstr>
      <vt:lpstr>Slayt 39</vt:lpstr>
      <vt:lpstr>Slayt 40</vt:lpstr>
      <vt:lpstr>Slayt 41</vt:lpstr>
      <vt:lpstr>Slayt 42</vt:lpstr>
      <vt:lpstr>Slayt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OZON TEDAVİSİ</dc:title>
  <dc:creator>Şenol Yıldız</dc:creator>
  <cp:lastModifiedBy>meral.asci</cp:lastModifiedBy>
  <cp:revision>47</cp:revision>
  <dcterms:created xsi:type="dcterms:W3CDTF">2013-01-16T07:30:13Z</dcterms:created>
  <dcterms:modified xsi:type="dcterms:W3CDTF">2013-02-05T17:50:18Z</dcterms:modified>
</cp:coreProperties>
</file>