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80" r:id="rId10"/>
    <p:sldId id="281" r:id="rId11"/>
    <p:sldId id="268" r:id="rId12"/>
    <p:sldId id="279" r:id="rId13"/>
    <p:sldId id="262" r:id="rId14"/>
    <p:sldId id="264" r:id="rId15"/>
    <p:sldId id="263" r:id="rId16"/>
    <p:sldId id="269" r:id="rId17"/>
    <p:sldId id="276" r:id="rId18"/>
    <p:sldId id="277" r:id="rId19"/>
    <p:sldId id="270" r:id="rId20"/>
    <p:sldId id="271" r:id="rId21"/>
    <p:sldId id="272" r:id="rId22"/>
    <p:sldId id="273" r:id="rId23"/>
    <p:sldId id="265" r:id="rId24"/>
    <p:sldId id="274" r:id="rId25"/>
    <p:sldId id="275" r:id="rId26"/>
    <p:sldId id="282" r:id="rId27"/>
    <p:sldId id="283" r:id="rId28"/>
    <p:sldId id="284" r:id="rId29"/>
    <p:sldId id="278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DDE9D-C3C1-4A2E-90A1-53CAE9BA6D93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BC9D3-BA50-47D8-B358-D9782E5F715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21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BC9D3-BA50-47D8-B358-D9782E5F715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01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BC9D3-BA50-47D8-B358-D9782E5F7153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72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180126-7D19-4885-81EC-F0BC2C1FD4F4}" type="datetimeFigureOut">
              <a:rPr lang="tr-TR" smtClean="0"/>
              <a:pPr/>
              <a:t>14.07.2016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A861D3-A9D7-462E-B2F8-83629DE73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THE%20UN&#304;TED%20STATE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who_guidelines_turkish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J%20Electromyogr%20Kinesiol.docx" TargetMode="External"/><Relationship Id="rId7" Type="http://schemas.openxmlformats.org/officeDocument/2006/relationships/hyperlink" Target="Chiropractic%20manipulation%20for%20the%20foo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mbined%20chiropractic%20interventions%20for%20low&#8208;back%20pain%20-%20Kopya.pdf" TargetMode="External"/><Relationship Id="rId5" Type="http://schemas.openxmlformats.org/officeDocument/2006/relationships/hyperlink" Target="cervikal%20radikulopathy.pdf" TargetMode="External"/><Relationship Id="rId4" Type="http://schemas.openxmlformats.org/officeDocument/2006/relationships/hyperlink" Target="http://www.ncbi.nlm.nih.gov/pubmed?term=Henderson%20CN%5bAuthor%5d&amp;cauthor=true&amp;cauthor_uid=2251336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ho_guidelines_turkish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coliosis%20treatment.pdf" TargetMode="External"/><Relationship Id="rId7" Type="http://schemas.openxmlformats.org/officeDocument/2006/relationships/hyperlink" Target="THE%20DENTAL.docx" TargetMode="External"/><Relationship Id="rId2" Type="http://schemas.openxmlformats.org/officeDocument/2006/relationships/hyperlink" Target="chiropractic-osteopat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AKRO&#304;L&#304;AK.docx" TargetMode="External"/><Relationship Id="rId5" Type="http://schemas.openxmlformats.org/officeDocument/2006/relationships/hyperlink" Target="H&#304;P%20OA%20-%20K&#305;sayol.lnk" TargetMode="External"/><Relationship Id="rId4" Type="http://schemas.openxmlformats.org/officeDocument/2006/relationships/hyperlink" Target="Manipulative%20Therapy%20for%20Shoulder%20Pain%20and%20Disorders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adverse%20events.pdf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ropractic.org/" TargetMode="External"/><Relationship Id="rId2" Type="http://schemas.openxmlformats.org/officeDocument/2006/relationships/hyperlink" Target="http://www.amerchiro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f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500438"/>
            <a:ext cx="6172200" cy="307183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2214554"/>
            <a:ext cx="6143652" cy="3143272"/>
          </a:xfrm>
        </p:spPr>
        <p:txBody>
          <a:bodyPr/>
          <a:lstStyle/>
          <a:p>
            <a:endParaRPr lang="tr-TR" dirty="0" smtClean="0"/>
          </a:p>
          <a:p>
            <a:r>
              <a:rPr lang="tr-TR" sz="3200" dirty="0" smtClean="0"/>
              <a:t>        KAYROPRAKTİK</a:t>
            </a:r>
          </a:p>
          <a:p>
            <a:r>
              <a:rPr lang="tr-TR" dirty="0" smtClean="0"/>
              <a:t>     WHO </a:t>
            </a:r>
            <a:r>
              <a:rPr lang="tr-TR" dirty="0" err="1" smtClean="0"/>
              <a:t>Klavuzu</a:t>
            </a:r>
            <a:r>
              <a:rPr lang="tr-TR" dirty="0" smtClean="0"/>
              <a:t> ve Literatürler</a:t>
            </a:r>
          </a:p>
          <a:p>
            <a:r>
              <a:rPr lang="tr-TR" dirty="0" smtClean="0"/>
              <a:t>                                           </a:t>
            </a:r>
          </a:p>
          <a:p>
            <a:r>
              <a:rPr lang="tr-TR" dirty="0" smtClean="0"/>
              <a:t>	 			</a:t>
            </a:r>
          </a:p>
          <a:p>
            <a:r>
              <a:rPr lang="tr-TR" dirty="0" smtClean="0"/>
              <a:t>				</a:t>
            </a:r>
            <a:endParaRPr lang="tr-T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Mevzuat ve yönetmelik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40 ulusal bölge hükümetinde kanunlarla düzenlenmiştir. </a:t>
            </a:r>
            <a:r>
              <a:rPr lang="tr-TR" dirty="0" err="1" smtClean="0"/>
              <a:t>Kayropraktik</a:t>
            </a:r>
            <a:r>
              <a:rPr lang="tr-TR" dirty="0" smtClean="0"/>
              <a:t> uygulaması ile ilgili yönetmelikler ülkeden ülkeye büyük ölçüde değişiklik göstermektedir.</a:t>
            </a:r>
          </a:p>
          <a:p>
            <a:r>
              <a:rPr lang="tr-TR" dirty="0" smtClean="0"/>
              <a:t>Örneğin, Amerika Birleşik Devletleri, Kanada ve bazı Avrupa ülkeleri gibi bazı ülkelerde, </a:t>
            </a:r>
            <a:r>
              <a:rPr lang="tr-TR" dirty="0" err="1" smtClean="0"/>
              <a:t>Kayropraktik</a:t>
            </a:r>
            <a:r>
              <a:rPr lang="tr-TR" dirty="0" smtClean="0"/>
              <a:t> yasal olarak onaylanmıştır ve resmi üniversite dereceleri kurulmuştur. Bu ülkelerde, meslek yasalarla düzenlenmiştir ve kurallarla belirlenmiş olan eğitim nitelikleri genellikle istikrarlıdır ve ilgili Akreditasyon Kurumlarının gerekliliklerini karşılar.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İngiltere 1990 yılında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 ve </a:t>
            </a:r>
            <a:r>
              <a:rPr lang="tr-TR" sz="2400" dirty="0" err="1" smtClean="0"/>
              <a:t>osteopati</a:t>
            </a:r>
            <a:r>
              <a:rPr lang="tr-TR" sz="2400" dirty="0" smtClean="0"/>
              <a:t> gibi </a:t>
            </a:r>
            <a:r>
              <a:rPr lang="tr-TR" sz="2400" dirty="0" err="1" smtClean="0"/>
              <a:t>manipülatif</a:t>
            </a:r>
            <a:r>
              <a:rPr lang="tr-TR" sz="2400" dirty="0" smtClean="0"/>
              <a:t> tedavi yöntemlerini ayrı birer </a:t>
            </a:r>
            <a:r>
              <a:rPr lang="tr-TR" sz="2400" dirty="0" err="1" smtClean="0"/>
              <a:t>tibbi</a:t>
            </a:r>
            <a:r>
              <a:rPr lang="tr-TR" sz="2400" dirty="0" smtClean="0"/>
              <a:t> meslek dalı olarak tanımıştır.</a:t>
            </a:r>
          </a:p>
          <a:p>
            <a:r>
              <a:rPr lang="tr-TR" sz="2400" dirty="0" smtClean="0"/>
              <a:t>ABD ve Kanada’da geleneksel Çin tıbbı, akupunktur,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, </a:t>
            </a:r>
            <a:r>
              <a:rPr lang="tr-TR" sz="2400" dirty="0" err="1" smtClean="0"/>
              <a:t>osteopati</a:t>
            </a:r>
            <a:r>
              <a:rPr lang="tr-TR" sz="2400" dirty="0" smtClean="0"/>
              <a:t> ve </a:t>
            </a:r>
            <a:r>
              <a:rPr lang="tr-TR" sz="2400" dirty="0" err="1" smtClean="0"/>
              <a:t>naturopati</a:t>
            </a:r>
            <a:r>
              <a:rPr lang="tr-TR" sz="2400" dirty="0" smtClean="0"/>
              <a:t> okulları, doğrudan bu alanlarda yasal diploma eğitimi verirken, birçok saygın Avrupa ve Kuzey Amerikan tıp fakültesi, klasik tıp eğitimine doğal tedavi derslerini de dâhil etmektedir.</a:t>
            </a:r>
          </a:p>
          <a:p>
            <a:r>
              <a:rPr lang="tr-TR" sz="2400" dirty="0" smtClean="0"/>
              <a:t>Devletler arasında, tamamlayıcı tedavilerin giderlerini karşılama ve sigorta kapsamına alma konusunda da büyük farklılar vardır. Çin, Kore ve Vietnam’da bu giderler devlet tarafından tamamen karşılanırken, Almanya ve İngiltere’de kısmen karşılanmaktadır. </a:t>
            </a:r>
            <a:br>
              <a:rPr lang="tr-TR" sz="2400" dirty="0" smtClean="0"/>
            </a:b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ABD’de ise özel sigorta kuruluşlarınca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tamamen karşılanırken, diğer </a:t>
            </a:r>
            <a:r>
              <a:rPr lang="tr-TR" sz="2800" dirty="0" err="1" smtClean="0"/>
              <a:t>metodlarda</a:t>
            </a:r>
            <a:r>
              <a:rPr lang="tr-TR" sz="2800" dirty="0" smtClean="0"/>
              <a:t> kısmi karşılama söz konusudur.</a:t>
            </a:r>
          </a:p>
          <a:p>
            <a:r>
              <a:rPr lang="tr-TR" sz="2800" dirty="0" smtClean="0"/>
              <a:t>Amerikan senatosu 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hizmetlerini devlet sigortalarını kullanarak, askeri personele ve sonra da gazilere birinci derecede sağlık hizmeti olarak onaylar.</a:t>
            </a:r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357290" y="1500174"/>
            <a:ext cx="60722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ABD`de 74,623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 uzmanı vardır. ABD`de birinci basamak sağlık hizmetlerinde en geniş alternatif başvuru alanıdır.</a:t>
            </a:r>
          </a:p>
          <a:p>
            <a:endParaRPr lang="tr-TR" sz="2000" dirty="0" smtClean="0"/>
          </a:p>
          <a:p>
            <a:pPr lvl="1"/>
            <a:r>
              <a:rPr lang="en-US" sz="1600" dirty="0" err="1" smtClean="0"/>
              <a:t>Chiropr</a:t>
            </a:r>
            <a:r>
              <a:rPr lang="en-US" sz="1600" dirty="0" smtClean="0"/>
              <a:t> Man Therap. 2012 Nov 21;20(1):35. The United States </a:t>
            </a:r>
            <a:r>
              <a:rPr lang="en-US" sz="1600" dirty="0" smtClean="0">
                <a:hlinkClick r:id="rId3" action="ppaction://hlinkfile"/>
              </a:rPr>
              <a:t>Chiropractic</a:t>
            </a:r>
            <a:r>
              <a:rPr lang="en-US" sz="1600" dirty="0" smtClean="0"/>
              <a:t> Workforce: An alternative or complement to primary care?</a:t>
            </a:r>
          </a:p>
          <a:p>
            <a:pPr lvl="1">
              <a:buNone/>
            </a:pPr>
            <a:endParaRPr lang="tr-TR" sz="1600" dirty="0" smtClean="0"/>
          </a:p>
        </p:txBody>
      </p:sp>
      <p:sp>
        <p:nvSpPr>
          <p:cNvPr id="3" name="2 Dikdörtgen"/>
          <p:cNvSpPr/>
          <p:nvPr/>
        </p:nvSpPr>
        <p:spPr>
          <a:xfrm>
            <a:off x="1428728" y="4143380"/>
            <a:ext cx="59293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ABD`de 3. büyük sağlık çalışanı grubudur.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728" y="1357298"/>
            <a:ext cx="59293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Kullanım Yararları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Eğitimli uzmanlar tarafından, yardımcı personele gerek duymadığından minimal ek maliyetler ile uygulanır. </a:t>
            </a:r>
          </a:p>
          <a:p>
            <a:endParaRPr lang="tr-TR" b="1" dirty="0" smtClean="0"/>
          </a:p>
          <a:p>
            <a:r>
              <a:rPr lang="tr-TR" b="1" dirty="0" smtClean="0"/>
              <a:t>Bu nedenle, bu yöntem kas-iskelet sistemi hastalıklarının düşük maliyetli yönetimi için potansiyel sunar. 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2" y="1000108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Pubmed</a:t>
            </a:r>
            <a:r>
              <a:rPr lang="tr-TR" sz="2400" dirty="0" smtClean="0"/>
              <a:t>`de  5000’den fazla yayın ile birçok klinik </a:t>
            </a:r>
            <a:r>
              <a:rPr lang="tr-TR" sz="2400" dirty="0" err="1" smtClean="0"/>
              <a:t>endikasyonda</a:t>
            </a:r>
            <a:r>
              <a:rPr lang="tr-TR" sz="2400" dirty="0" smtClean="0"/>
              <a:t>; her yaş grubunda; ve veterinerlikte çalışmaları yayınlanmıştır.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Cochrane</a:t>
            </a:r>
            <a:r>
              <a:rPr lang="tr-TR" sz="2400" dirty="0" smtClean="0"/>
              <a:t> kütüphanesinde </a:t>
            </a:r>
            <a:r>
              <a:rPr lang="tr-TR" sz="2400" dirty="0" err="1" smtClean="0"/>
              <a:t>kayropraktikte</a:t>
            </a:r>
            <a:r>
              <a:rPr lang="tr-TR" sz="2400" dirty="0" smtClean="0"/>
              <a:t> ilgili yayın sayısı 16’dır.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hlinkClick r:id="rId2" action="ppaction://hlinkfile"/>
              </a:rPr>
              <a:t>Eğitim</a:t>
            </a:r>
            <a:r>
              <a:rPr lang="tr-TR" dirty="0" smtClean="0"/>
              <a:t> Modelleri</a:t>
            </a:r>
            <a:br>
              <a:rPr lang="tr-TR" dirty="0" smtClean="0"/>
            </a:br>
            <a:r>
              <a:rPr lang="tr-TR" sz="3100" dirty="0" smtClean="0"/>
              <a:t>WHO kılavuzuna göre </a:t>
            </a:r>
            <a:endParaRPr lang="tr-TR" sz="3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Tam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eğitimi, giriş gerekliliklerini de içine alan,genel olarak 4 yıldan 7 yıla kadar tam- zamanlı çalışma gerektirir. Müfredat, süre  ve nitelik bakımından medikal eğitimdeki  ile aynı temel ve </a:t>
            </a:r>
            <a:r>
              <a:rPr lang="tr-TR" sz="2800" dirty="0" err="1" smtClean="0"/>
              <a:t>preklinik</a:t>
            </a:r>
            <a:r>
              <a:rPr lang="tr-TR" sz="2800" dirty="0" smtClean="0"/>
              <a:t> bilimler çalışmasını içerir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EĞİTİM MODELLERİ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 smtClean="0"/>
              <a:t>Tam </a:t>
            </a:r>
            <a:r>
              <a:rPr lang="tr-TR" b="1" dirty="0" err="1" smtClean="0"/>
              <a:t>Kayropraktik</a:t>
            </a:r>
            <a:r>
              <a:rPr lang="tr-TR" b="1" dirty="0" smtClean="0"/>
              <a:t> Eğitimi Kategori 1 (A): </a:t>
            </a:r>
            <a:r>
              <a:rPr lang="tr-TR" dirty="0" smtClean="0"/>
              <a:t>Kullanılan eğitim modeline bakmaksızın, daha önceden ilgili sağlık eğitimi ya da deneyimi olmayanlar için 4 yıllık tam-zamanlı eğitimde 4200 saatten az olmamak koşulu  ile öğrenci-öğretmen temas saatlerine ya da bunun eşdeğerine uygun bir programa gereklilik vardır. Bu, 1000 saatten az olmayacak şekilde denetim altında klinik eğitimi içermektedir.</a:t>
            </a:r>
          </a:p>
          <a:p>
            <a:endParaRPr lang="tr-TR" dirty="0" smtClean="0"/>
          </a:p>
          <a:p>
            <a:r>
              <a:rPr lang="tr-TR" b="1" dirty="0" smtClean="0"/>
              <a:t>Tam </a:t>
            </a:r>
            <a:r>
              <a:rPr lang="tr-TR" b="1" dirty="0" err="1" smtClean="0"/>
              <a:t>Kayropraktik</a:t>
            </a:r>
            <a:r>
              <a:rPr lang="tr-TR" b="1" dirty="0" smtClean="0"/>
              <a:t> Eğitimi Kategori 1(B): </a:t>
            </a:r>
            <a:r>
              <a:rPr lang="tr-TR" dirty="0" smtClean="0"/>
              <a:t>Tıp doktorları ve diğer sağlık uzmanları, daha önceki eğitimleri göz önüne alınarak verilen krediler sebebiyle tam </a:t>
            </a:r>
            <a:r>
              <a:rPr lang="tr-TR" dirty="0" err="1" smtClean="0"/>
              <a:t>kayropraktik</a:t>
            </a:r>
            <a:r>
              <a:rPr lang="tr-TR" dirty="0" smtClean="0"/>
              <a:t> eğitimi için gereklilikleri çok daha kısa sürede tamamlayabilirler. Eğitimin süresi daha önceki eğitim ve deneyimlerden alınan kredilere bağlı olacaktır,ancak 2200 saati içeren iki ya da üç yıllık tam-zamanlı ya da yarı-zamanlı programlardan daha az olmama şartı ve 1000 saatten az olmayacak şekilde denetim altında klinik eğitimi  içerir.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EĞİTİM MODELLERİ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 smtClean="0">
                <a:cs typeface="Arial" pitchFamily="34" charset="0"/>
              </a:rPr>
              <a:t>Sınırlı </a:t>
            </a:r>
            <a:r>
              <a:rPr lang="tr-TR" b="1" dirty="0" err="1" smtClean="0">
                <a:cs typeface="Arial" pitchFamily="34" charset="0"/>
              </a:rPr>
              <a:t>Kayropraktik</a:t>
            </a:r>
            <a:r>
              <a:rPr lang="tr-TR" b="1" dirty="0" smtClean="0">
                <a:cs typeface="Arial" pitchFamily="34" charset="0"/>
              </a:rPr>
              <a:t> Eğitimi -2(A) Kategorisi: </a:t>
            </a:r>
            <a:r>
              <a:rPr lang="tr-TR" dirty="0" smtClean="0">
                <a:cs typeface="Arial" pitchFamily="34" charset="0"/>
              </a:rPr>
              <a:t>Böyle bir eğitim programının amacı,uygun ve mevcut sağlık uzmanlarına sağlık hizmetleri sisteminde </a:t>
            </a:r>
            <a:r>
              <a:rPr lang="tr-TR" dirty="0" err="1" smtClean="0">
                <a:cs typeface="Arial" pitchFamily="34" charset="0"/>
              </a:rPr>
              <a:t>kayropraktik</a:t>
            </a:r>
            <a:r>
              <a:rPr lang="tr-TR" dirty="0" smtClean="0">
                <a:cs typeface="Arial" pitchFamily="34" charset="0"/>
              </a:rPr>
              <a:t> uzmanı olarak çalışma vasfının kazandırılmasını sağlamaktır. Eğitimin süresi 2 ya da 3 yıllık tam-zamanlı ya da yarı-zamanlı program 1800 saatten az olmayacak şekilde olacaktır. Bunun yanında 1000 saatten az olmayacak şekilde tasarlanmış denetim altında klinik eğitim deneyimi olacaktır.</a:t>
            </a:r>
          </a:p>
          <a:p>
            <a:endParaRPr lang="tr-TR" sz="3600" dirty="0" smtClean="0">
              <a:cs typeface="Arial" pitchFamily="34" charset="0"/>
            </a:endParaRPr>
          </a:p>
          <a:p>
            <a:r>
              <a:rPr lang="tr-TR" b="1" dirty="0" smtClean="0">
                <a:cs typeface="Arial" pitchFamily="34" charset="0"/>
              </a:rPr>
              <a:t>Sınırlı </a:t>
            </a:r>
            <a:r>
              <a:rPr lang="tr-TR" b="1" dirty="0" err="1" smtClean="0">
                <a:cs typeface="Arial" pitchFamily="34" charset="0"/>
              </a:rPr>
              <a:t>Kayropraktik</a:t>
            </a:r>
            <a:r>
              <a:rPr lang="tr-TR" b="1" dirty="0" smtClean="0">
                <a:cs typeface="Arial" pitchFamily="34" charset="0"/>
              </a:rPr>
              <a:t> Eğitimi-2(B)Kategorisi :  </a:t>
            </a:r>
            <a:r>
              <a:rPr lang="tr-TR" dirty="0" smtClean="0">
                <a:cs typeface="Arial" pitchFamily="34" charset="0"/>
              </a:rPr>
              <a:t>Bu program, kendilerini  ‘</a:t>
            </a:r>
            <a:r>
              <a:rPr lang="tr-TR" dirty="0" err="1" smtClean="0">
                <a:cs typeface="Arial" pitchFamily="34" charset="0"/>
              </a:rPr>
              <a:t>kayropraktik</a:t>
            </a:r>
            <a:r>
              <a:rPr lang="tr-TR" dirty="0" smtClean="0">
                <a:cs typeface="Arial" pitchFamily="34" charset="0"/>
              </a:rPr>
              <a:t> uzmanı’ olarak tanımlayan, sınırları eğitime sahip kişilerin,güvenilir uygulama için minimum gereklilikleri elde etmeleri için gerekli programları kasteder. Bu program,  mezunları  </a:t>
            </a:r>
            <a:r>
              <a:rPr lang="tr-TR" dirty="0" err="1" smtClean="0">
                <a:cs typeface="Arial" pitchFamily="34" charset="0"/>
              </a:rPr>
              <a:t>kayropraktikin</a:t>
            </a:r>
            <a:r>
              <a:rPr lang="tr-TR" dirty="0" smtClean="0">
                <a:cs typeface="Arial" pitchFamily="34" charset="0"/>
              </a:rPr>
              <a:t> güvenilir biçimde uygulanması için kabul edilebilir minimal gereklilikleri kazanmaya hazırlar. Amaç  halk güvenliğinin ve uygun </a:t>
            </a:r>
            <a:r>
              <a:rPr lang="tr-TR" dirty="0" err="1" smtClean="0">
                <a:cs typeface="Arial" pitchFamily="34" charset="0"/>
              </a:rPr>
              <a:t>kayropraktik</a:t>
            </a:r>
            <a:r>
              <a:rPr lang="tr-TR" dirty="0" smtClean="0">
                <a:cs typeface="Arial" pitchFamily="34" charset="0"/>
              </a:rPr>
              <a:t> hizmetinin sağlanması amacıyla, </a:t>
            </a:r>
            <a:r>
              <a:rPr lang="tr-TR" dirty="0" err="1" smtClean="0">
                <a:cs typeface="Arial" pitchFamily="34" charset="0"/>
              </a:rPr>
              <a:t>kayropraktik</a:t>
            </a:r>
            <a:r>
              <a:rPr lang="tr-TR" dirty="0" smtClean="0">
                <a:cs typeface="Arial" pitchFamily="34" charset="0"/>
              </a:rPr>
              <a:t> uzmanlığının bazı çeşitlerini kullanan mevcut pratisyenlerin bilgi ve becerilerini güncellemek.</a:t>
            </a:r>
          </a:p>
          <a:p>
            <a:r>
              <a:rPr lang="tr-TR" dirty="0" smtClean="0">
                <a:cs typeface="Arial" pitchFamily="34" charset="0"/>
              </a:rPr>
              <a:t>Eğitimin süresi, tam-zamanlı ya da yarı-zamanlı programda 2500 saatten az olmaması şarttır. Ayrıca 1000 saatten az olmayacak denetim altında klinik eğitim deneyimi de dahil olması şarttır.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ENDİKASYONLARI :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sz="2000" b="1" i="1" dirty="0" err="1" smtClean="0"/>
              <a:t>Vertebral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subluksasyonlar</a:t>
            </a:r>
            <a:endParaRPr lang="tr-TR" sz="2000" b="1" i="1" dirty="0" smtClean="0"/>
          </a:p>
          <a:p>
            <a:pPr>
              <a:buNone/>
            </a:pPr>
            <a:r>
              <a:rPr lang="tr-TR" sz="1400" dirty="0" smtClean="0">
                <a:hlinkClick r:id="rId3" action="ppaction://hlinkfile" tooltip="Journal of electromyography and kinesiology : official journal of the International Society of Electrophysiological Kinesiology."/>
              </a:rPr>
              <a:t>         J.  </a:t>
            </a:r>
            <a:r>
              <a:rPr lang="en-US" sz="1400" dirty="0" err="1" smtClean="0">
                <a:hlinkClick r:id="rId3" action="ppaction://hlinkfile" tooltip="Journal of electromyography and kinesiology : official journal of the International Society of Electrophysiological Kinesiology."/>
              </a:rPr>
              <a:t>Electromyogr</a:t>
            </a:r>
            <a:r>
              <a:rPr lang="en-US" sz="1400" dirty="0" smtClean="0">
                <a:hlinkClick r:id="rId3" action="ppaction://hlinkfile" tooltip="Journal of electromyography and kinesiology : official journal of the International Society of Electrophysiological Kinesiology."/>
              </a:rPr>
              <a:t> </a:t>
            </a:r>
            <a:r>
              <a:rPr lang="en-US" sz="1400" dirty="0" err="1" smtClean="0">
                <a:hlinkClick r:id="rId3" action="ppaction://hlinkfile" tooltip="Journal of electromyography and kinesiology : official journal of the International Society of Electrophysiological Kinesiology."/>
              </a:rPr>
              <a:t>Kinesiol</a:t>
            </a:r>
            <a:r>
              <a:rPr lang="en-US" sz="1400" dirty="0" smtClean="0">
                <a:hlinkClick r:id="rId3" action="ppaction://hlinkfile" tooltip="Journal of electromyography and kinesiology : official journal of the International Society of Electrophysiological Kinesiology."/>
              </a:rPr>
              <a:t>. 2012 Oct;22(5):632-42.</a:t>
            </a:r>
            <a:r>
              <a:rPr lang="en-US" sz="1400" b="1" dirty="0" smtClean="0">
                <a:hlinkClick r:id="rId3" action="ppaction://hlinkfile" tooltip="Journal of electromyography and kinesiology : official journal of the International Society of Electrophysiological Kinesiology."/>
              </a:rPr>
              <a:t> The basis for spinal manipulation: chiropractic </a:t>
            </a:r>
            <a:r>
              <a:rPr lang="en-US" sz="1400" b="1" dirty="0" smtClean="0"/>
              <a:t>perspective of indications and theory</a:t>
            </a:r>
            <a:r>
              <a:rPr lang="tr-TR" sz="1400" b="1" dirty="0" smtClean="0"/>
              <a:t>.</a:t>
            </a:r>
            <a:r>
              <a:rPr lang="tr-TR" sz="1400" dirty="0" smtClean="0">
                <a:hlinkClick r:id="rId4" action="ppaction://hlinkfile"/>
              </a:rPr>
              <a:t> </a:t>
            </a:r>
            <a:endParaRPr lang="tr-TR" sz="1400" dirty="0" smtClean="0"/>
          </a:p>
          <a:p>
            <a:r>
              <a:rPr lang="tr-TR" sz="2000" b="1" i="1" dirty="0" smtClean="0"/>
              <a:t>Disk  </a:t>
            </a:r>
            <a:r>
              <a:rPr lang="tr-TR" sz="2000" b="1" i="1" dirty="0" err="1" smtClean="0"/>
              <a:t>hernileri</a:t>
            </a:r>
            <a:endParaRPr lang="tr-TR" sz="2000" b="1" i="1" dirty="0" smtClean="0"/>
          </a:p>
          <a:p>
            <a:pPr>
              <a:buNone/>
            </a:pPr>
            <a:r>
              <a:rPr lang="tr-TR" sz="1400" dirty="0" smtClean="0"/>
              <a:t>         </a:t>
            </a:r>
            <a:r>
              <a:rPr lang="en-US" sz="1400" dirty="0" smtClean="0"/>
              <a:t>J</a:t>
            </a:r>
            <a:r>
              <a:rPr lang="tr-TR" sz="1400" dirty="0" smtClean="0"/>
              <a:t>.</a:t>
            </a:r>
            <a:r>
              <a:rPr lang="en-US" sz="1400" dirty="0" smtClean="0"/>
              <a:t> Manipulative </a:t>
            </a:r>
            <a:r>
              <a:rPr lang="en-US" sz="1400" dirty="0" err="1" smtClean="0"/>
              <a:t>Physiol</a:t>
            </a:r>
            <a:r>
              <a:rPr lang="en-US" sz="1400" dirty="0" smtClean="0"/>
              <a:t> </a:t>
            </a:r>
            <a:r>
              <a:rPr lang="en-US" sz="1400" dirty="0" err="1" smtClean="0"/>
              <a:t>Ther</a:t>
            </a:r>
            <a:r>
              <a:rPr lang="en-US" sz="1400" dirty="0" smtClean="0"/>
              <a:t>. 1999 Feb;22(2):96-104. Review</a:t>
            </a:r>
            <a:r>
              <a:rPr lang="tr-TR" sz="1400" dirty="0" smtClean="0"/>
              <a:t>.</a:t>
            </a:r>
            <a:r>
              <a:rPr lang="en-US" sz="1400" b="1" dirty="0" smtClean="0"/>
              <a:t> Low back pain and the lumbar </a:t>
            </a:r>
            <a:r>
              <a:rPr lang="en-US" sz="1400" b="1" dirty="0" err="1" smtClean="0"/>
              <a:t>intervertebral</a:t>
            </a:r>
            <a:r>
              <a:rPr lang="en-US" sz="1400" b="1" dirty="0" smtClean="0"/>
              <a:t> disk: clinical considerations for the doctor of chiropractic.</a:t>
            </a:r>
            <a:endParaRPr lang="tr-TR" sz="1400" b="1" dirty="0" smtClean="0"/>
          </a:p>
          <a:p>
            <a:r>
              <a:rPr lang="tr-TR" sz="2000" b="1" i="1" dirty="0" err="1" smtClean="0"/>
              <a:t>Radikülopatiler</a:t>
            </a:r>
            <a:r>
              <a:rPr lang="tr-TR" sz="2000" dirty="0" smtClean="0"/>
              <a:t> (</a:t>
            </a:r>
            <a:r>
              <a:rPr lang="tr-TR" sz="1400" dirty="0" err="1" smtClean="0"/>
              <a:t>progresif</a:t>
            </a:r>
            <a:r>
              <a:rPr lang="tr-TR" sz="1400" dirty="0" smtClean="0"/>
              <a:t> motor </a:t>
            </a:r>
            <a:r>
              <a:rPr lang="tr-TR" sz="1400" dirty="0" err="1" smtClean="0"/>
              <a:t>defisiti</a:t>
            </a:r>
            <a:r>
              <a:rPr lang="tr-TR" sz="1400" dirty="0" smtClean="0"/>
              <a:t> ve </a:t>
            </a:r>
            <a:r>
              <a:rPr lang="tr-TR" sz="1400" dirty="0" err="1" smtClean="0"/>
              <a:t>kauda</a:t>
            </a:r>
            <a:r>
              <a:rPr lang="tr-TR" sz="1400" dirty="0" smtClean="0"/>
              <a:t> </a:t>
            </a:r>
            <a:r>
              <a:rPr lang="tr-TR" sz="1400" dirty="0" err="1" smtClean="0"/>
              <a:t>equina</a:t>
            </a:r>
            <a:r>
              <a:rPr lang="tr-TR" sz="1400" dirty="0" smtClean="0"/>
              <a:t> sendromu saptanmayan sinir kökü </a:t>
            </a:r>
            <a:r>
              <a:rPr lang="tr-TR" sz="1400" dirty="0" err="1" smtClean="0"/>
              <a:t>irritasyonları</a:t>
            </a:r>
            <a:r>
              <a:rPr lang="tr-TR" sz="1400" dirty="0" smtClean="0"/>
              <a:t>.)</a:t>
            </a:r>
            <a:r>
              <a:rPr lang="tr-TR" sz="1400" dirty="0" smtClean="0">
                <a:hlinkClick r:id="rId5" action="ppaction://hlinkfile" tooltip="The Journal of the Canadian Chiropractic Association."/>
              </a:rPr>
              <a:t> J Can </a:t>
            </a:r>
            <a:r>
              <a:rPr lang="tr-TR" sz="1400" dirty="0" err="1" smtClean="0">
                <a:hlinkClick r:id="rId5" action="ppaction://hlinkfile" tooltip="The Journal of the Canadian Chiropractic Association."/>
              </a:rPr>
              <a:t>Chiropr</a:t>
            </a:r>
            <a:r>
              <a:rPr lang="tr-TR" sz="1400" dirty="0" smtClean="0">
                <a:hlinkClick r:id="rId5" action="ppaction://hlinkfile" tooltip="The Journal of the Canadian Chiropractic Association."/>
              </a:rPr>
              <a:t> </a:t>
            </a:r>
            <a:r>
              <a:rPr lang="tr-TR" sz="1400" dirty="0" err="1" smtClean="0">
                <a:hlinkClick r:id="rId5" action="ppaction://hlinkfile" tooltip="The Journal of the Canadian Chiropractic Association."/>
              </a:rPr>
              <a:t>Assoc</a:t>
            </a:r>
            <a:r>
              <a:rPr lang="tr-TR" sz="1400" dirty="0" smtClean="0">
                <a:hlinkClick r:id="rId5" action="ppaction://hlinkfile" tooltip="The Journal of the Canadian Chiropractic Association."/>
              </a:rPr>
              <a:t>.</a:t>
            </a:r>
            <a:r>
              <a:rPr lang="tr-TR" sz="1400" dirty="0" smtClean="0"/>
              <a:t> 2012 Mar;56(1):18-28.</a:t>
            </a:r>
            <a:r>
              <a:rPr lang="en-US" sz="1400" b="1" dirty="0" smtClean="0"/>
              <a:t> Cervical </a:t>
            </a:r>
            <a:r>
              <a:rPr lang="en-US" sz="1400" b="1" dirty="0" err="1" smtClean="0"/>
              <a:t>radiculopathy</a:t>
            </a:r>
            <a:r>
              <a:rPr lang="en-US" sz="1400" b="1" dirty="0" smtClean="0"/>
              <a:t>: a systematic review on treatment by spinal manipulation and measurement with the Neck Disability Index.</a:t>
            </a:r>
            <a:endParaRPr lang="tr-TR" sz="1400" dirty="0" smtClean="0"/>
          </a:p>
          <a:p>
            <a:r>
              <a:rPr lang="tr-TR" sz="2000" b="1" i="1" dirty="0" smtClean="0"/>
              <a:t>Bel,sırt ve boyun ağrıları </a:t>
            </a:r>
            <a:r>
              <a:rPr lang="tr-TR" sz="1400" dirty="0" smtClean="0"/>
              <a:t>(mekanik)</a:t>
            </a:r>
          </a:p>
          <a:p>
            <a:r>
              <a:rPr lang="en-US" sz="1400" b="1" dirty="0" smtClean="0">
                <a:hlinkClick r:id="rId6" action="ppaction://hlinkfile"/>
              </a:rPr>
              <a:t>Combined chiropractic interventions for low-back pain</a:t>
            </a:r>
            <a:r>
              <a:rPr lang="tr-TR" sz="1400" b="1" dirty="0" smtClean="0">
                <a:hlinkClick r:id="rId6" action="ppaction://hlinkfile"/>
              </a:rPr>
              <a:t>(</a:t>
            </a:r>
            <a:r>
              <a:rPr lang="tr-TR" sz="1400" b="1" dirty="0" err="1" smtClean="0">
                <a:hlinkClick r:id="rId6" action="ppaction://hlinkfile"/>
              </a:rPr>
              <a:t>Review</a:t>
            </a:r>
            <a:r>
              <a:rPr lang="tr-TR" sz="1400" b="1" dirty="0" smtClean="0">
                <a:hlinkClick r:id="rId6" action="ppaction://hlinkfile"/>
              </a:rPr>
              <a:t>)</a:t>
            </a:r>
          </a:p>
          <a:p>
            <a:r>
              <a:rPr lang="en-US" sz="1400" dirty="0" smtClean="0">
                <a:hlinkClick r:id="rId6" action="ppaction://hlinkfile"/>
              </a:rPr>
              <a:t>This is a reprint of a Cochrane review, prepared and maintained by The Cochrane Collaboration and published in </a:t>
            </a:r>
            <a:r>
              <a:rPr lang="en-US" sz="1400" i="1" dirty="0" smtClean="0">
                <a:hlinkClick r:id="rId6" action="ppaction://hlinkfile"/>
              </a:rPr>
              <a:t>The Cochrane Library</a:t>
            </a:r>
            <a:r>
              <a:rPr lang="tr-TR" sz="1400" i="1" dirty="0" smtClean="0">
                <a:hlinkClick r:id="rId6" action="ppaction://hlinkfile"/>
              </a:rPr>
              <a:t> </a:t>
            </a:r>
            <a:r>
              <a:rPr lang="tr-TR" sz="1400" dirty="0" smtClean="0">
                <a:hlinkClick r:id="rId6" action="ppaction://hlinkfile"/>
              </a:rPr>
              <a:t>2011, </a:t>
            </a:r>
            <a:r>
              <a:rPr lang="tr-TR" sz="1400" dirty="0" err="1" smtClean="0">
                <a:hlinkClick r:id="rId6" action="ppaction://hlinkfile"/>
              </a:rPr>
              <a:t>Issue</a:t>
            </a:r>
            <a:r>
              <a:rPr lang="tr-TR" sz="1400" dirty="0" smtClean="0">
                <a:hlinkClick r:id="rId6" action="ppaction://hlinkfile"/>
              </a:rPr>
              <a:t> 2</a:t>
            </a:r>
            <a:endParaRPr lang="tr-TR" sz="1400" dirty="0" smtClean="0"/>
          </a:p>
          <a:p>
            <a:pPr>
              <a:buNone/>
            </a:pPr>
            <a:r>
              <a:rPr lang="en-US" sz="1400" dirty="0" err="1" smtClean="0">
                <a:hlinkClick r:id="" action="ppaction://hlinkfile" tooltip="Chiropractic &amp; manual therapies."/>
              </a:rPr>
              <a:t>Chiropr</a:t>
            </a:r>
            <a:r>
              <a:rPr lang="en-US" sz="1400" dirty="0" smtClean="0">
                <a:hlinkClick r:id="" action="ppaction://hlinkfile" tooltip="Chiropractic &amp; manual therapies."/>
              </a:rPr>
              <a:t> Man Therap.</a:t>
            </a:r>
            <a:r>
              <a:rPr lang="en-US" sz="1400" dirty="0" smtClean="0"/>
              <a:t> 2013 Jan 7;21(1):3. [</a:t>
            </a:r>
            <a:r>
              <a:rPr lang="en-US" sz="1400" dirty="0" err="1" smtClean="0"/>
              <a:t>Epub</a:t>
            </a:r>
            <a:r>
              <a:rPr lang="en-US" sz="1400" dirty="0" smtClean="0"/>
              <a:t> ahead of print]</a:t>
            </a:r>
            <a:r>
              <a:rPr lang="tr-TR" sz="1400" dirty="0" smtClean="0"/>
              <a:t>     </a:t>
            </a:r>
          </a:p>
          <a:p>
            <a:r>
              <a:rPr lang="tr-TR" sz="2000" b="1" i="1" dirty="0" smtClean="0"/>
              <a:t>Akut ve kronik zorlanmalar </a:t>
            </a:r>
            <a:r>
              <a:rPr lang="tr-TR" sz="2000" dirty="0" smtClean="0"/>
              <a:t>(</a:t>
            </a:r>
            <a:r>
              <a:rPr lang="tr-TR" sz="2000" dirty="0" err="1" smtClean="0"/>
              <a:t>sprain</a:t>
            </a:r>
            <a:r>
              <a:rPr lang="tr-TR" sz="2000" dirty="0" smtClean="0"/>
              <a:t> veya </a:t>
            </a:r>
            <a:r>
              <a:rPr lang="tr-TR" sz="2000" dirty="0" err="1" smtClean="0"/>
              <a:t>strain</a:t>
            </a:r>
            <a:r>
              <a:rPr lang="tr-TR" sz="2000" dirty="0" smtClean="0"/>
              <a:t>)</a:t>
            </a:r>
          </a:p>
          <a:p>
            <a:pPr>
              <a:buNone/>
            </a:pPr>
            <a:r>
              <a:rPr lang="tr-TR" sz="1400" dirty="0" smtClean="0">
                <a:solidFill>
                  <a:srgbClr val="FF0000"/>
                </a:solidFill>
                <a:hlinkClick r:id="" action="ppaction://hlinkfile" tooltip="Manual therapy.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hlinkClick r:id="rId7" action="ppaction://hlinkfile" tooltip="Manual therapy."/>
              </a:rPr>
              <a:t>Man </a:t>
            </a:r>
            <a:r>
              <a:rPr lang="en-US" sz="1400" dirty="0" err="1" smtClean="0">
                <a:solidFill>
                  <a:srgbClr val="FF0000"/>
                </a:solidFill>
                <a:hlinkClick r:id="rId7" action="ppaction://hlinkfile" tooltip="Manual therapy."/>
              </a:rPr>
              <a:t>Ther</a:t>
            </a:r>
            <a:r>
              <a:rPr lang="en-US" sz="1400" dirty="0" smtClean="0">
                <a:solidFill>
                  <a:srgbClr val="FF0000"/>
                </a:solidFill>
                <a:hlinkClick r:id="rId7" action="ppaction://hlinkfile" tooltip="Manual therapy."/>
              </a:rPr>
              <a:t>. </a:t>
            </a:r>
            <a:r>
              <a:rPr lang="en-US" sz="1400" dirty="0" smtClean="0">
                <a:hlinkClick r:id="rId7" action="ppaction://hlinkfile" tooltip="Manual therapy."/>
              </a:rPr>
              <a:t>2001 May;6(2):66-71.</a:t>
            </a:r>
            <a:r>
              <a:rPr lang="en-US" sz="1400" b="1" dirty="0" smtClean="0">
                <a:hlinkClick r:id="rId7" action="ppaction://hlinkfile" tooltip="Manual therapy."/>
              </a:rPr>
              <a:t>Chiropractic manipulation for the foot: Diversified chiropractic techniques.</a:t>
            </a:r>
            <a:endParaRPr lang="en-US" sz="1400" b="1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2" y="500042"/>
            <a:ext cx="62865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i="1" dirty="0" err="1" smtClean="0"/>
              <a:t>Kayropraktik</a:t>
            </a:r>
            <a:r>
              <a:rPr lang="tr-TR" sz="2400" b="1" i="1" dirty="0" smtClean="0"/>
              <a:t>;</a:t>
            </a:r>
          </a:p>
          <a:p>
            <a:pPr algn="just"/>
            <a:endParaRPr lang="tr-TR" sz="2400" b="1" i="1" dirty="0" smtClean="0"/>
          </a:p>
          <a:p>
            <a:r>
              <a:rPr lang="tr-TR" sz="2400" dirty="0" smtClean="0"/>
              <a:t>Sinir, kas, iskelet sistemleri bozukluklarının teşhisi, tedavisi , önlenmesi ve bu bozuklukların genel sağlık üzerindeki etkileri ile ilgili sağlık hizmeti veren, </a:t>
            </a:r>
            <a:r>
              <a:rPr lang="tr-TR" sz="2400" dirty="0" err="1" smtClean="0"/>
              <a:t>subluksasyon</a:t>
            </a:r>
            <a:r>
              <a:rPr lang="tr-TR" sz="2400" dirty="0" smtClean="0"/>
              <a:t> (kırık ve çıkık olmayan, ekseni bozulmuş normal eklem) üzerinde özel bir odaklanma ile patolojik eklem biyomekaniğini düzelten ve vücudun doğal olarak iyileşmesini sağlayan ve bu alan içerisine giren </a:t>
            </a:r>
            <a:r>
              <a:rPr lang="tr-TR" sz="2400" dirty="0" err="1" smtClean="0"/>
              <a:t>manuel</a:t>
            </a:r>
            <a:r>
              <a:rPr lang="tr-TR" sz="2400" dirty="0" smtClean="0"/>
              <a:t> teknikleri içeren bir uzmanlıktır.</a:t>
            </a:r>
          </a:p>
          <a:p>
            <a:endParaRPr lang="tr-TR" sz="2400" dirty="0" smtClean="0"/>
          </a:p>
          <a:p>
            <a:r>
              <a:rPr lang="tr-TR" sz="2400" dirty="0" smtClean="0"/>
              <a:t>               </a:t>
            </a:r>
            <a:r>
              <a:rPr lang="tr-TR" sz="2000" dirty="0" smtClean="0">
                <a:hlinkClick r:id="rId2" action="ppaction://hlinkfile"/>
              </a:rPr>
              <a:t>WHO KILAVUZU TANIMI</a:t>
            </a:r>
            <a:endParaRPr lang="tr-TR" sz="2000" dirty="0" smtClean="0"/>
          </a:p>
          <a:p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800" dirty="0" err="1" smtClean="0">
                <a:hlinkClick r:id="" action="ppaction://hlinkfile" tooltip="Chiropractic &amp; osteopathy."/>
              </a:rPr>
              <a:t>Skolyoz</a:t>
            </a:r>
            <a:endParaRPr lang="tr-TR" sz="2800" dirty="0" smtClean="0">
              <a:hlinkClick r:id="" action="ppaction://hlinkfile" tooltip="Chiropractic &amp; osteopathy."/>
            </a:endParaRPr>
          </a:p>
          <a:p>
            <a:r>
              <a:rPr lang="de-DE" sz="1600" dirty="0" err="1" smtClean="0">
                <a:hlinkClick r:id="" action="ppaction://hlinkfile" tooltip="Chiropractic &amp; osteopathy."/>
              </a:rPr>
              <a:t>Chiropr</a:t>
            </a:r>
            <a:r>
              <a:rPr lang="de-DE" sz="1600" dirty="0" smtClean="0">
                <a:hlinkClick r:id="" action="ppaction://hlinkfile" tooltip="Chiropractic &amp; osteopathy."/>
              </a:rPr>
              <a:t> </a:t>
            </a:r>
            <a:r>
              <a:rPr lang="de-DE" sz="1600" dirty="0" err="1" smtClean="0">
                <a:hlinkClick r:id="" action="ppaction://hlinkfile" tooltip="Chiropractic &amp; osteopathy."/>
              </a:rPr>
              <a:t>Osteopat</a:t>
            </a:r>
            <a:r>
              <a:rPr lang="de-DE" sz="1600" dirty="0" smtClean="0">
                <a:hlinkClick r:id="" action="ppaction://hlinkfile" tooltip="Chiropractic &amp; osteopathy."/>
              </a:rPr>
              <a:t>.</a:t>
            </a:r>
            <a:r>
              <a:rPr lang="de-DE" sz="1600" dirty="0" smtClean="0"/>
              <a:t> 2006 Aug 21;14:15.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2" action="ppaction://hlinkfile"/>
              </a:rPr>
              <a:t>Chiropractic</a:t>
            </a:r>
            <a:r>
              <a:rPr lang="en-US" sz="1600" b="1" dirty="0" smtClean="0"/>
              <a:t> manipulation in adolescent idiopathic scoliosis: a pilot study</a:t>
            </a:r>
            <a:endParaRPr lang="tr-TR" sz="1600" b="1" dirty="0" smtClean="0"/>
          </a:p>
          <a:p>
            <a:r>
              <a:rPr lang="tr-TR" sz="1600" dirty="0" smtClean="0">
                <a:hlinkClick r:id="" action="ppaction://hlinkfile" tooltip="BMC musculoskeletal disorders."/>
              </a:rPr>
              <a:t>BMC </a:t>
            </a:r>
            <a:r>
              <a:rPr lang="tr-TR" sz="1600" dirty="0" err="1" smtClean="0">
                <a:hlinkClick r:id="" action="ppaction://hlinkfile" tooltip="BMC musculoskeletal disorders."/>
              </a:rPr>
              <a:t>Musculoskelet</a:t>
            </a:r>
            <a:r>
              <a:rPr lang="tr-TR" sz="1600" dirty="0" smtClean="0">
                <a:hlinkClick r:id="" action="ppaction://hlinkfile" tooltip="BMC musculoskeletal disorders."/>
              </a:rPr>
              <a:t> </a:t>
            </a:r>
            <a:r>
              <a:rPr lang="tr-TR" sz="1600" dirty="0" err="1" smtClean="0">
                <a:hlinkClick r:id="" action="ppaction://hlinkfile" tooltip="BMC musculoskeletal disorders."/>
              </a:rPr>
              <a:t>Disord</a:t>
            </a:r>
            <a:r>
              <a:rPr lang="tr-TR" sz="1600" dirty="0" smtClean="0">
                <a:hlinkClick r:id="" action="ppaction://hlinkfile" tooltip="BMC musculoskeletal disorders."/>
              </a:rPr>
              <a:t>.</a:t>
            </a:r>
            <a:r>
              <a:rPr lang="tr-TR" sz="1600" dirty="0" smtClean="0"/>
              <a:t> 2004 </a:t>
            </a:r>
            <a:r>
              <a:rPr lang="tr-TR" sz="1600" dirty="0" err="1" smtClean="0"/>
              <a:t>Sep</a:t>
            </a:r>
            <a:r>
              <a:rPr lang="tr-TR" sz="1600" dirty="0" smtClean="0"/>
              <a:t> 14;5:32.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3" action="ppaction://hlinkfile"/>
              </a:rPr>
              <a:t>Scoliosis</a:t>
            </a:r>
            <a:r>
              <a:rPr lang="en-US" sz="1600" b="1" dirty="0" smtClean="0"/>
              <a:t> treatment using a combination of manipulative and rehabilitative therapy: a retrospective case series.</a:t>
            </a:r>
            <a:endParaRPr lang="tr-TR" sz="1600" b="1" dirty="0" smtClean="0"/>
          </a:p>
          <a:p>
            <a:r>
              <a:rPr lang="tr-TR" sz="2400" b="1" dirty="0" smtClean="0"/>
              <a:t>Eklem </a:t>
            </a:r>
            <a:r>
              <a:rPr lang="tr-TR" sz="2400" b="1" dirty="0" err="1" smtClean="0"/>
              <a:t>disfonksiyonlarında</a:t>
            </a:r>
            <a:endParaRPr lang="tr-TR" sz="2400" b="1" dirty="0" smtClean="0"/>
          </a:p>
          <a:p>
            <a:r>
              <a:rPr lang="en-US" sz="1600" dirty="0" smtClean="0">
                <a:hlinkClick r:id="" action="ppaction://hlinkfile" tooltip="Journal of manipulative and physiological therapeutics."/>
              </a:rPr>
              <a:t>J Manipulative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Physiol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Ther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.</a:t>
            </a:r>
            <a:r>
              <a:rPr lang="en-US" sz="1600" dirty="0" smtClean="0"/>
              <a:t> 2011 Jun;34(5):314-46.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4" action="ppaction://hlinkfile"/>
              </a:rPr>
              <a:t>Manipulative</a:t>
            </a:r>
            <a:r>
              <a:rPr lang="en-US" sz="1600" b="1" dirty="0" smtClean="0"/>
              <a:t> therapy for shoulder pain and disorders: expansion of a systematic review.</a:t>
            </a:r>
            <a:endParaRPr lang="tr-TR" sz="1600" b="1" dirty="0" smtClean="0"/>
          </a:p>
          <a:p>
            <a:r>
              <a:rPr lang="en-US" sz="1600" dirty="0" smtClean="0">
                <a:hlinkClick r:id="" action="ppaction://hlinkfile" tooltip="Journal of manipulative and physiological therapeutics."/>
              </a:rPr>
              <a:t>J Manipulative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Physiol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Ther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.</a:t>
            </a:r>
            <a:r>
              <a:rPr lang="en-US" sz="1600" dirty="0" smtClean="0"/>
              <a:t> 2010 Jul-Aug;33(6):438-44.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5" action="ppaction://hlinkfile"/>
              </a:rPr>
              <a:t>Effects of chiropractic care on pain and function in patients with hip osteoarthritis waiting for </a:t>
            </a:r>
            <a:r>
              <a:rPr lang="en-US" sz="1600" b="1" dirty="0" err="1" smtClean="0">
                <a:hlinkClick r:id="rId5" action="ppaction://hlinkfile"/>
              </a:rPr>
              <a:t>arthroplasty</a:t>
            </a:r>
            <a:r>
              <a:rPr lang="en-US" sz="1600" b="1" dirty="0" smtClean="0">
                <a:hlinkClick r:id="rId5" action="ppaction://hlinkfile"/>
              </a:rPr>
              <a:t>: a clinical pilot trial</a:t>
            </a:r>
            <a:endParaRPr lang="tr-TR" sz="1600" b="1" dirty="0" smtClean="0"/>
          </a:p>
          <a:p>
            <a:r>
              <a:rPr lang="en-US" sz="1600" dirty="0" smtClean="0">
                <a:hlinkClick r:id="" action="ppaction://hlinkfile" tooltip="Journal of manipulative and physiological therapeutics."/>
              </a:rPr>
              <a:t>J Manipulative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Physiol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Ther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.</a:t>
            </a:r>
            <a:r>
              <a:rPr lang="en-US" sz="1600" dirty="0" smtClean="0"/>
              <a:t> 2005 Sep;28(7):493-501</a:t>
            </a:r>
            <a:r>
              <a:rPr lang="tr-TR" sz="1600" dirty="0" smtClean="0">
                <a:hlinkClick r:id="rId6" action="ppaction://hlinkfile"/>
              </a:rPr>
              <a:t>.</a:t>
            </a:r>
            <a:r>
              <a:rPr lang="en-US" sz="1600" b="1" dirty="0" smtClean="0">
                <a:hlinkClick r:id="rId6" action="ppaction://hlinkfile"/>
              </a:rPr>
              <a:t> A randomized clinical trial of manual versus mechanical force manipulation in the treatment of </a:t>
            </a:r>
            <a:r>
              <a:rPr lang="en-US" sz="1600" b="1" i="1" dirty="0" smtClean="0">
                <a:hlinkClick r:id="rId6" action="ppaction://hlinkfile"/>
              </a:rPr>
              <a:t>sacroiliac joint </a:t>
            </a:r>
            <a:r>
              <a:rPr lang="en-US" sz="1600" b="1" dirty="0" smtClean="0">
                <a:hlinkClick r:id="rId6" action="ppaction://hlinkfile"/>
              </a:rPr>
              <a:t>syndrome.</a:t>
            </a:r>
            <a:endParaRPr lang="tr-TR" sz="1600" b="1" dirty="0" smtClean="0"/>
          </a:p>
          <a:p>
            <a:r>
              <a:rPr lang="en-US" sz="1600" dirty="0" smtClean="0">
                <a:hlinkClick r:id="" action="ppaction://hlinkfile" tooltip="Journal of manipulative and physiological therapeutics."/>
              </a:rPr>
              <a:t>J Manipulative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Physiol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 </a:t>
            </a:r>
            <a:r>
              <a:rPr lang="en-US" sz="1600" dirty="0" err="1" smtClean="0">
                <a:hlinkClick r:id="" action="ppaction://hlinkfile" tooltip="Journal of manipulative and physiological therapeutics."/>
              </a:rPr>
              <a:t>Ther</a:t>
            </a:r>
            <a:r>
              <a:rPr lang="en-US" sz="1600" dirty="0" smtClean="0">
                <a:hlinkClick r:id="" action="ppaction://hlinkfile" tooltip="Journal of manipulative and physiological therapeutics."/>
              </a:rPr>
              <a:t>.</a:t>
            </a:r>
            <a:r>
              <a:rPr lang="en-US" sz="1600" dirty="0" smtClean="0"/>
              <a:t> 1995 Sep;18(7):476-81.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7" action="ppaction://hlinkfile"/>
              </a:rPr>
              <a:t>The dental-chiropractic </a:t>
            </a:r>
            <a:r>
              <a:rPr lang="en-US" sz="1600" b="1" dirty="0" err="1" smtClean="0">
                <a:hlinkClick r:id="rId7" action="ppaction://hlinkfile"/>
              </a:rPr>
              <a:t>cotreatment</a:t>
            </a:r>
            <a:r>
              <a:rPr lang="en-US" sz="1600" b="1" dirty="0" smtClean="0">
                <a:hlinkClick r:id="rId7" action="ppaction://hlinkfile"/>
              </a:rPr>
              <a:t> of structural disorders of the jaw and </a:t>
            </a:r>
            <a:r>
              <a:rPr lang="en-US" sz="1600" b="1" dirty="0" err="1" smtClean="0">
                <a:hlinkClick r:id="rId7" action="ppaction://hlinkfile"/>
              </a:rPr>
              <a:t>temporomandibular</a:t>
            </a:r>
            <a:r>
              <a:rPr lang="en-US" sz="1600" b="1" dirty="0" smtClean="0">
                <a:hlinkClick r:id="rId7" action="ppaction://hlinkfile"/>
              </a:rPr>
              <a:t> joint dysfunction.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KONTRENDİKASYONLAR</a:t>
            </a:r>
            <a:br>
              <a:rPr lang="tr-TR" sz="2800" dirty="0" smtClean="0"/>
            </a:br>
            <a:r>
              <a:rPr lang="tr-TR" sz="2000" dirty="0" smtClean="0"/>
              <a:t>(WHO kılavuzuna göre)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2800" b="1" dirty="0" err="1" smtClean="0"/>
              <a:t>Relatif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kontrendikasyonlar</a:t>
            </a:r>
            <a:r>
              <a:rPr lang="tr-TR" sz="2800" b="1" dirty="0" smtClean="0"/>
              <a:t>:</a:t>
            </a:r>
            <a:endParaRPr lang="tr-TR" sz="2800" dirty="0" smtClean="0"/>
          </a:p>
          <a:p>
            <a:r>
              <a:rPr lang="tr-TR" sz="2800" dirty="0" smtClean="0"/>
              <a:t>Kanama </a:t>
            </a:r>
            <a:r>
              <a:rPr lang="tr-TR" sz="2800" dirty="0" err="1" smtClean="0"/>
              <a:t>diyatezi</a:t>
            </a:r>
            <a:r>
              <a:rPr lang="tr-TR" sz="2800" dirty="0" smtClean="0"/>
              <a:t> </a:t>
            </a:r>
          </a:p>
          <a:p>
            <a:r>
              <a:rPr lang="tr-TR" sz="2800" dirty="0" err="1" smtClean="0"/>
              <a:t>Hipermobilite</a:t>
            </a:r>
            <a:r>
              <a:rPr lang="tr-TR" sz="2800" dirty="0" smtClean="0"/>
              <a:t> </a:t>
            </a:r>
          </a:p>
          <a:p>
            <a:r>
              <a:rPr lang="tr-TR" sz="2800" smtClean="0"/>
              <a:t>İnstabilite</a:t>
            </a:r>
            <a:endParaRPr lang="tr-TR" sz="2800" dirty="0" smtClean="0"/>
          </a:p>
          <a:p>
            <a:r>
              <a:rPr lang="tr-TR" sz="2800" b="1" dirty="0" smtClean="0"/>
              <a:t>Mutlak </a:t>
            </a:r>
            <a:r>
              <a:rPr lang="tr-TR" sz="2800" b="1" dirty="0" err="1" smtClean="0"/>
              <a:t>Kontrendikasyonlar</a:t>
            </a:r>
            <a:r>
              <a:rPr lang="tr-TR" sz="2800" b="1" dirty="0" smtClean="0"/>
              <a:t> :</a:t>
            </a:r>
            <a:endParaRPr lang="tr-TR" sz="2800" dirty="0" smtClean="0"/>
          </a:p>
          <a:p>
            <a:r>
              <a:rPr lang="tr-TR" sz="2800" dirty="0" err="1" smtClean="0"/>
              <a:t>Odontoid</a:t>
            </a:r>
            <a:r>
              <a:rPr lang="tr-TR" sz="2800" dirty="0" smtClean="0"/>
              <a:t> </a:t>
            </a:r>
            <a:r>
              <a:rPr lang="tr-TR" sz="2800" dirty="0" err="1" smtClean="0"/>
              <a:t>hipoplazi</a:t>
            </a:r>
            <a:r>
              <a:rPr lang="tr-TR" sz="2800" dirty="0" smtClean="0"/>
              <a:t>, </a:t>
            </a:r>
            <a:r>
              <a:rPr lang="tr-TR" sz="2800" dirty="0" err="1" smtClean="0"/>
              <a:t>instabil</a:t>
            </a:r>
            <a:r>
              <a:rPr lang="tr-TR" sz="2800" dirty="0" smtClean="0"/>
              <a:t> </a:t>
            </a:r>
            <a:r>
              <a:rPr lang="tr-TR" sz="2800" dirty="0" err="1" smtClean="0"/>
              <a:t>odontoid</a:t>
            </a:r>
            <a:endParaRPr lang="tr-TR" sz="2800" dirty="0" smtClean="0"/>
          </a:p>
          <a:p>
            <a:r>
              <a:rPr lang="tr-TR" sz="2800" dirty="0" smtClean="0"/>
              <a:t>Akut kırık</a:t>
            </a:r>
          </a:p>
          <a:p>
            <a:r>
              <a:rPr lang="tr-TR" sz="2800" dirty="0" err="1" smtClean="0"/>
              <a:t>Spinal</a:t>
            </a:r>
            <a:r>
              <a:rPr lang="tr-TR" sz="2800" dirty="0" smtClean="0"/>
              <a:t> </a:t>
            </a:r>
            <a:r>
              <a:rPr lang="tr-TR" sz="2800" dirty="0" err="1" smtClean="0"/>
              <a:t>kord</a:t>
            </a:r>
            <a:r>
              <a:rPr lang="tr-TR" sz="2800" dirty="0" smtClean="0"/>
              <a:t> </a:t>
            </a:r>
            <a:r>
              <a:rPr lang="tr-TR" sz="2800" dirty="0" err="1" smtClean="0"/>
              <a:t>tm</a:t>
            </a:r>
            <a:endParaRPr lang="tr-TR" sz="2800" dirty="0" smtClean="0"/>
          </a:p>
          <a:p>
            <a:r>
              <a:rPr lang="tr-TR" sz="2800" dirty="0" err="1" smtClean="0"/>
              <a:t>Osteomiyelit</a:t>
            </a:r>
            <a:endParaRPr lang="tr-TR" sz="2800" dirty="0" smtClean="0"/>
          </a:p>
          <a:p>
            <a:r>
              <a:rPr lang="tr-TR" sz="2800" dirty="0" err="1" smtClean="0"/>
              <a:t>Hematom</a:t>
            </a:r>
            <a:r>
              <a:rPr lang="tr-TR" sz="2800" dirty="0" smtClean="0"/>
              <a:t> (</a:t>
            </a:r>
            <a:r>
              <a:rPr lang="tr-TR" sz="2800" dirty="0" err="1" smtClean="0"/>
              <a:t>spinal</a:t>
            </a:r>
            <a:r>
              <a:rPr lang="tr-TR" sz="2800" dirty="0" smtClean="0"/>
              <a:t> </a:t>
            </a:r>
            <a:r>
              <a:rPr lang="tr-TR" sz="2800" dirty="0" err="1" smtClean="0"/>
              <a:t>kord</a:t>
            </a:r>
            <a:r>
              <a:rPr lang="tr-TR" sz="2800" dirty="0" smtClean="0"/>
              <a:t> veya </a:t>
            </a:r>
            <a:r>
              <a:rPr lang="tr-TR" sz="2800" dirty="0" err="1" smtClean="0"/>
              <a:t>intrakanaliküler</a:t>
            </a:r>
            <a:r>
              <a:rPr lang="tr-TR" sz="2800" dirty="0" smtClean="0"/>
              <a:t>)</a:t>
            </a:r>
          </a:p>
          <a:p>
            <a:r>
              <a:rPr lang="tr-TR" sz="2800" dirty="0" err="1" smtClean="0"/>
              <a:t>Menenjial</a:t>
            </a:r>
            <a:r>
              <a:rPr lang="tr-TR" sz="2800" dirty="0" smtClean="0"/>
              <a:t> </a:t>
            </a:r>
            <a:r>
              <a:rPr lang="tr-TR" sz="2800" dirty="0" err="1" smtClean="0"/>
              <a:t>tm</a:t>
            </a:r>
            <a:endParaRPr lang="tr-TR" sz="2800" dirty="0" smtClean="0"/>
          </a:p>
          <a:p>
            <a:r>
              <a:rPr lang="tr-TR" sz="2800" dirty="0" err="1" smtClean="0"/>
              <a:t>Vertebral</a:t>
            </a:r>
            <a:r>
              <a:rPr lang="tr-TR" sz="2800" dirty="0" smtClean="0"/>
              <a:t> </a:t>
            </a:r>
            <a:r>
              <a:rPr lang="tr-TR" sz="2800" dirty="0" err="1" smtClean="0"/>
              <a:t>tm</a:t>
            </a:r>
            <a:endParaRPr lang="tr-TR" sz="2800" dirty="0" smtClean="0"/>
          </a:p>
          <a:p>
            <a:r>
              <a:rPr lang="tr-TR" sz="2800" dirty="0" smtClean="0"/>
              <a:t>Fragmanlı disk </a:t>
            </a:r>
            <a:r>
              <a:rPr lang="tr-TR" sz="2800" dirty="0" err="1" smtClean="0"/>
              <a:t>hernisiyle</a:t>
            </a:r>
            <a:r>
              <a:rPr lang="tr-TR" sz="2800" dirty="0" smtClean="0"/>
              <a:t> birlikte olan ilerleyici nörolojik </a:t>
            </a:r>
            <a:r>
              <a:rPr lang="tr-TR" sz="2800" dirty="0" err="1" smtClean="0"/>
              <a:t>defisit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KONTRENDİKASYONLAR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1538" y="1500174"/>
            <a:ext cx="7643866" cy="475775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Üst </a:t>
            </a:r>
            <a:r>
              <a:rPr lang="tr-TR" dirty="0" err="1" smtClean="0"/>
              <a:t>servikal</a:t>
            </a:r>
            <a:r>
              <a:rPr lang="tr-TR" dirty="0" smtClean="0"/>
              <a:t> omurganın </a:t>
            </a:r>
            <a:r>
              <a:rPr lang="tr-TR" dirty="0" err="1" smtClean="0"/>
              <a:t>Arnold</a:t>
            </a:r>
            <a:r>
              <a:rPr lang="tr-TR" dirty="0" smtClean="0"/>
              <a:t> </a:t>
            </a:r>
            <a:r>
              <a:rPr lang="tr-TR" dirty="0" err="1" smtClean="0"/>
              <a:t>Chiari</a:t>
            </a:r>
            <a:r>
              <a:rPr lang="tr-TR" dirty="0" smtClean="0"/>
              <a:t> </a:t>
            </a:r>
            <a:r>
              <a:rPr lang="tr-TR" dirty="0" err="1" smtClean="0"/>
              <a:t>malformasyonu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Vertebral</a:t>
            </a:r>
            <a:r>
              <a:rPr lang="tr-TR" dirty="0" smtClean="0"/>
              <a:t> </a:t>
            </a:r>
            <a:r>
              <a:rPr lang="tr-TR" dirty="0" err="1" smtClean="0"/>
              <a:t>luksasyon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Anevrizmal</a:t>
            </a:r>
            <a:r>
              <a:rPr lang="tr-TR" dirty="0" smtClean="0"/>
              <a:t> kemik kisti,dev hücreli kemik </a:t>
            </a:r>
            <a:r>
              <a:rPr lang="tr-TR" dirty="0" err="1" smtClean="0"/>
              <a:t>tm</a:t>
            </a:r>
            <a:r>
              <a:rPr lang="tr-TR" dirty="0" smtClean="0"/>
              <a:t>,</a:t>
            </a:r>
            <a:r>
              <a:rPr lang="tr-TR" dirty="0" err="1" smtClean="0"/>
              <a:t>osteoblastom</a:t>
            </a:r>
            <a:r>
              <a:rPr lang="tr-TR" dirty="0" smtClean="0"/>
              <a:t>,</a:t>
            </a:r>
            <a:r>
              <a:rPr lang="tr-TR" dirty="0" err="1" smtClean="0"/>
              <a:t>osteoid</a:t>
            </a:r>
            <a:r>
              <a:rPr lang="tr-TR" dirty="0" smtClean="0"/>
              <a:t> </a:t>
            </a:r>
            <a:r>
              <a:rPr lang="tr-TR" dirty="0" err="1" smtClean="0"/>
              <a:t>osteoma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Ameliyat sonrası </a:t>
            </a:r>
            <a:r>
              <a:rPr lang="tr-TR" dirty="0" err="1" smtClean="0"/>
              <a:t>fiksasyon</a:t>
            </a:r>
            <a:r>
              <a:rPr lang="tr-TR" dirty="0" smtClean="0"/>
              <a:t>/stabilizasyon protezleri</a:t>
            </a:r>
          </a:p>
          <a:p>
            <a:r>
              <a:rPr lang="tr-TR" dirty="0" smtClean="0"/>
              <a:t>Kas ya da diğer yumuşak dokuların </a:t>
            </a:r>
            <a:r>
              <a:rPr lang="tr-TR" dirty="0" err="1" smtClean="0"/>
              <a:t>neoplastik</a:t>
            </a:r>
            <a:r>
              <a:rPr lang="tr-TR" dirty="0" smtClean="0"/>
              <a:t> hastalıkları</a:t>
            </a:r>
          </a:p>
          <a:p>
            <a:r>
              <a:rPr lang="tr-TR" dirty="0" smtClean="0"/>
              <a:t>Pozitif </a:t>
            </a:r>
            <a:r>
              <a:rPr lang="tr-TR" dirty="0" err="1" smtClean="0"/>
              <a:t>Kerning</a:t>
            </a:r>
            <a:r>
              <a:rPr lang="tr-TR" dirty="0" smtClean="0"/>
              <a:t> ya da </a:t>
            </a:r>
            <a:r>
              <a:rPr lang="tr-TR" dirty="0" err="1" smtClean="0"/>
              <a:t>Lhermit</a:t>
            </a:r>
            <a:r>
              <a:rPr lang="tr-TR" dirty="0" smtClean="0"/>
              <a:t> belirtileri</a:t>
            </a:r>
          </a:p>
          <a:p>
            <a:r>
              <a:rPr lang="tr-TR" dirty="0" err="1" smtClean="0"/>
              <a:t>Siringomiyeli</a:t>
            </a:r>
            <a:endParaRPr lang="tr-TR" dirty="0" smtClean="0"/>
          </a:p>
          <a:p>
            <a:r>
              <a:rPr lang="tr-TR" dirty="0" smtClean="0"/>
              <a:t>Etiyolojisi bilinmeyen hidrosefali</a:t>
            </a:r>
          </a:p>
          <a:p>
            <a:r>
              <a:rPr lang="tr-TR" dirty="0" err="1" smtClean="0"/>
              <a:t>Kauda</a:t>
            </a:r>
            <a:r>
              <a:rPr lang="tr-TR" dirty="0" smtClean="0"/>
              <a:t> </a:t>
            </a:r>
            <a:r>
              <a:rPr lang="tr-TR" dirty="0" err="1" smtClean="0"/>
              <a:t>equina</a:t>
            </a:r>
            <a:r>
              <a:rPr lang="tr-TR" dirty="0" smtClean="0"/>
              <a:t> sendromu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2" y="1357298"/>
            <a:ext cx="70009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Son yıllarda yan etkiler ve komplikasyonlar ile ilgili yayınlar dikkat   çekmektedir.</a:t>
            </a:r>
          </a:p>
          <a:p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     </a:t>
            </a:r>
            <a:r>
              <a:rPr lang="tr-TR" sz="2000" dirty="0" err="1" smtClean="0"/>
              <a:t>Posterior</a:t>
            </a:r>
            <a:r>
              <a:rPr lang="tr-TR" sz="2000" dirty="0" smtClean="0"/>
              <a:t> </a:t>
            </a:r>
            <a:r>
              <a:rPr lang="tr-TR" sz="2000" dirty="0" err="1" smtClean="0"/>
              <a:t>rib</a:t>
            </a:r>
            <a:r>
              <a:rPr lang="tr-TR" sz="2000" dirty="0" smtClean="0"/>
              <a:t> </a:t>
            </a:r>
            <a:r>
              <a:rPr lang="tr-TR" sz="2000" dirty="0" err="1" smtClean="0"/>
              <a:t>fractures</a:t>
            </a:r>
            <a:r>
              <a:rPr lang="tr-TR" sz="2000" dirty="0" smtClean="0"/>
              <a:t> in a </a:t>
            </a:r>
            <a:r>
              <a:rPr lang="tr-TR" sz="2000" dirty="0" err="1" smtClean="0"/>
              <a:t>young</a:t>
            </a:r>
            <a:r>
              <a:rPr lang="tr-TR" sz="2000" dirty="0" smtClean="0"/>
              <a:t> </a:t>
            </a:r>
            <a:r>
              <a:rPr lang="tr-TR" sz="2000" dirty="0" err="1" smtClean="0"/>
              <a:t>infant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received</a:t>
            </a:r>
            <a:r>
              <a:rPr lang="tr-TR" sz="2000" dirty="0" smtClean="0"/>
              <a:t> </a:t>
            </a:r>
            <a:r>
              <a:rPr lang="tr-TR" sz="2000" dirty="0" err="1" smtClean="0"/>
              <a:t>chiropractic</a:t>
            </a:r>
            <a:r>
              <a:rPr lang="tr-TR" sz="2000" dirty="0" smtClean="0"/>
              <a:t> </a:t>
            </a:r>
            <a:r>
              <a:rPr lang="tr-TR" sz="2000" dirty="0" err="1" smtClean="0"/>
              <a:t>care</a:t>
            </a:r>
            <a:r>
              <a:rPr lang="tr-TR" sz="2000" dirty="0" smtClean="0"/>
              <a:t>. </a:t>
            </a:r>
            <a:r>
              <a:rPr lang="tr-TR" sz="2000" dirty="0" err="1" smtClean="0"/>
              <a:t>Pediatrics</a:t>
            </a:r>
            <a:r>
              <a:rPr lang="tr-TR" sz="2000" dirty="0" smtClean="0"/>
              <a:t>. 2012;130(5):359-62. 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     </a:t>
            </a:r>
            <a:r>
              <a:rPr lang="tr-TR" sz="2000" dirty="0" err="1" smtClean="0"/>
              <a:t>Partial</a:t>
            </a:r>
            <a:r>
              <a:rPr lang="tr-TR" sz="2000" dirty="0" smtClean="0"/>
              <a:t> </a:t>
            </a:r>
            <a:r>
              <a:rPr lang="tr-TR" sz="2000" dirty="0" err="1" smtClean="0"/>
              <a:t>pancreatic</a:t>
            </a:r>
            <a:r>
              <a:rPr lang="tr-TR" sz="2000" dirty="0" smtClean="0"/>
              <a:t> </a:t>
            </a:r>
            <a:r>
              <a:rPr lang="tr-TR" sz="2000" dirty="0" err="1" smtClean="0"/>
              <a:t>transection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due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chiropractic</a:t>
            </a:r>
            <a:r>
              <a:rPr lang="tr-TR" sz="2000" dirty="0" smtClean="0"/>
              <a:t> </a:t>
            </a:r>
            <a:r>
              <a:rPr lang="tr-TR" sz="2000" dirty="0" err="1" smtClean="0"/>
              <a:t>manipulation</a:t>
            </a:r>
            <a:r>
              <a:rPr lang="tr-TR" sz="2000" dirty="0" smtClean="0"/>
              <a:t>. </a:t>
            </a:r>
            <a:r>
              <a:rPr lang="tr-TR" sz="2000" dirty="0" err="1" smtClean="0"/>
              <a:t>Am</a:t>
            </a:r>
            <a:r>
              <a:rPr lang="tr-TR" sz="2000" dirty="0" smtClean="0"/>
              <a:t> </a:t>
            </a:r>
            <a:r>
              <a:rPr lang="tr-TR" sz="2000" dirty="0" err="1" smtClean="0"/>
              <a:t>Surg</a:t>
            </a:r>
            <a:r>
              <a:rPr lang="tr-TR" sz="2000" dirty="0" smtClean="0"/>
              <a:t>. 2012;78(9):393-5. 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     </a:t>
            </a:r>
            <a:r>
              <a:rPr lang="tr-TR" sz="2000" dirty="0" err="1" smtClean="0"/>
              <a:t>Chiropractic</a:t>
            </a:r>
            <a:r>
              <a:rPr lang="tr-TR" sz="2000" dirty="0" smtClean="0"/>
              <a:t> </a:t>
            </a:r>
            <a:r>
              <a:rPr lang="tr-TR" sz="2000" dirty="0" err="1" smtClean="0"/>
              <a:t>manipulation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neck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cervical</a:t>
            </a:r>
            <a:r>
              <a:rPr lang="tr-TR" sz="2000" dirty="0" smtClean="0"/>
              <a:t> </a:t>
            </a:r>
            <a:r>
              <a:rPr lang="tr-TR" sz="2000" dirty="0" err="1" smtClean="0"/>
              <a:t>artery</a:t>
            </a:r>
            <a:r>
              <a:rPr lang="tr-TR" sz="2000" dirty="0" smtClean="0"/>
              <a:t> </a:t>
            </a:r>
            <a:r>
              <a:rPr lang="tr-TR" sz="2000" dirty="0" err="1" smtClean="0"/>
              <a:t>dissection</a:t>
            </a:r>
            <a:r>
              <a:rPr lang="tr-TR" sz="2000" dirty="0" smtClean="0"/>
              <a:t>.  </a:t>
            </a:r>
            <a:r>
              <a:rPr lang="tr-TR" sz="2000" dirty="0" err="1" smtClean="0"/>
              <a:t>Ann</a:t>
            </a:r>
            <a:r>
              <a:rPr lang="tr-TR" sz="2000" dirty="0" smtClean="0"/>
              <a:t> </a:t>
            </a:r>
            <a:r>
              <a:rPr lang="tr-TR" sz="2000" dirty="0" err="1" smtClean="0"/>
              <a:t>Intern</a:t>
            </a:r>
            <a:r>
              <a:rPr lang="tr-TR" sz="2000" dirty="0" smtClean="0"/>
              <a:t> </a:t>
            </a:r>
            <a:r>
              <a:rPr lang="tr-TR" sz="2000" dirty="0" err="1" smtClean="0"/>
              <a:t>Med</a:t>
            </a:r>
            <a:r>
              <a:rPr lang="tr-TR" sz="2000" dirty="0" smtClean="0"/>
              <a:t>. 2012;157(2):150-2.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>
                <a:hlinkClick r:id="rId2" action="ppaction://hlinkfile"/>
              </a:rPr>
              <a:t>     </a:t>
            </a:r>
            <a:r>
              <a:rPr lang="en-US" sz="2000" dirty="0" smtClean="0">
                <a:hlinkClick r:id="rId2" action="ppaction://hlinkfile"/>
              </a:rPr>
              <a:t>Adverse events from spinal manipulation in the pregnant and postpartum periods: a critical review of the literature. </a:t>
            </a:r>
            <a:r>
              <a:rPr lang="en-US" sz="2000" dirty="0" err="1" smtClean="0">
                <a:hlinkClick r:id="rId2" action="ppaction://hlinkfile"/>
              </a:rPr>
              <a:t>Chiropr</a:t>
            </a:r>
            <a:r>
              <a:rPr lang="en-US" sz="2000" dirty="0" smtClean="0">
                <a:hlinkClick r:id="rId2" action="ppaction://hlinkfile"/>
              </a:rPr>
              <a:t> Man Therap. 2012 Mar 28;20:8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tr-TR" sz="2000" dirty="0" smtClean="0"/>
          </a:p>
          <a:p>
            <a:pPr lvl="1"/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KOMPLİKASYONLAR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Servikal</a:t>
            </a:r>
            <a:r>
              <a:rPr lang="tr-TR" dirty="0" smtClean="0"/>
              <a:t> bölge ;</a:t>
            </a:r>
          </a:p>
          <a:p>
            <a:pPr>
              <a:buNone/>
            </a:pPr>
            <a:r>
              <a:rPr lang="tr-TR" sz="2800" dirty="0" smtClean="0"/>
              <a:t>          - </a:t>
            </a:r>
            <a:r>
              <a:rPr lang="tr-TR" sz="2800" dirty="0" err="1" smtClean="0"/>
              <a:t>Vertebrobasiler</a:t>
            </a:r>
            <a:r>
              <a:rPr lang="tr-TR" sz="2800" dirty="0" smtClean="0"/>
              <a:t> arter yetmezlik sendromu</a:t>
            </a:r>
          </a:p>
          <a:p>
            <a:pPr>
              <a:buNone/>
            </a:pPr>
            <a:r>
              <a:rPr lang="tr-TR" sz="2800" dirty="0" smtClean="0"/>
              <a:t>		-</a:t>
            </a:r>
            <a:r>
              <a:rPr lang="tr-TR" sz="2800" dirty="0" err="1" smtClean="0"/>
              <a:t>Horner</a:t>
            </a:r>
            <a:r>
              <a:rPr lang="tr-TR" sz="2800" dirty="0" smtClean="0"/>
              <a:t> sendromu</a:t>
            </a:r>
          </a:p>
          <a:p>
            <a:pPr>
              <a:buNone/>
            </a:pPr>
            <a:r>
              <a:rPr lang="tr-TR" sz="2800" dirty="0" smtClean="0"/>
              <a:t>		-</a:t>
            </a:r>
            <a:r>
              <a:rPr lang="tr-TR" sz="2800" dirty="0" err="1" smtClean="0"/>
              <a:t>Diyafragmatik</a:t>
            </a:r>
            <a:r>
              <a:rPr lang="tr-TR" sz="2800" dirty="0" smtClean="0"/>
              <a:t> felç</a:t>
            </a:r>
          </a:p>
          <a:p>
            <a:pPr>
              <a:buNone/>
            </a:pPr>
            <a:r>
              <a:rPr lang="tr-TR" sz="2800" dirty="0" smtClean="0"/>
              <a:t>		-</a:t>
            </a:r>
            <a:r>
              <a:rPr lang="tr-TR" sz="2800" dirty="0" err="1" smtClean="0"/>
              <a:t>Miyelopati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-</a:t>
            </a:r>
            <a:r>
              <a:rPr lang="tr-TR" sz="2800" dirty="0" err="1" smtClean="0"/>
              <a:t>Servikal</a:t>
            </a:r>
            <a:r>
              <a:rPr lang="tr-TR" sz="2800" dirty="0" smtClean="0"/>
              <a:t> disk lezyonları</a:t>
            </a:r>
          </a:p>
          <a:p>
            <a:pPr>
              <a:buNone/>
            </a:pPr>
            <a:r>
              <a:rPr lang="tr-TR" sz="2800" dirty="0" smtClean="0"/>
              <a:t>		-Patolojik kırıklar</a:t>
            </a:r>
          </a:p>
          <a:p>
            <a:pPr>
              <a:buNone/>
            </a:pP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KOMPLİKASYONLAR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Torakal</a:t>
            </a:r>
            <a:r>
              <a:rPr lang="tr-TR" dirty="0" smtClean="0"/>
              <a:t> bölge</a:t>
            </a:r>
          </a:p>
          <a:p>
            <a:pPr>
              <a:buNone/>
            </a:pPr>
            <a:r>
              <a:rPr lang="tr-TR" dirty="0" smtClean="0"/>
              <a:t> 		-</a:t>
            </a:r>
            <a:r>
              <a:rPr lang="tr-TR" sz="2800" dirty="0" err="1" smtClean="0"/>
              <a:t>Kostakondral</a:t>
            </a:r>
            <a:r>
              <a:rPr lang="tr-TR" sz="2800" dirty="0" smtClean="0"/>
              <a:t> </a:t>
            </a:r>
            <a:r>
              <a:rPr lang="tr-TR" sz="2800" dirty="0" err="1" smtClean="0"/>
              <a:t>seperasyon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-Kosta </a:t>
            </a:r>
            <a:r>
              <a:rPr lang="tr-TR" sz="2800" dirty="0" err="1" smtClean="0"/>
              <a:t>fraktürü</a:t>
            </a:r>
            <a:endParaRPr lang="tr-TR" sz="2800" dirty="0" smtClean="0"/>
          </a:p>
          <a:p>
            <a:r>
              <a:rPr lang="tr-TR" sz="2800" dirty="0" err="1" smtClean="0"/>
              <a:t>Lomber</a:t>
            </a:r>
            <a:r>
              <a:rPr lang="tr-TR" sz="2800" dirty="0" smtClean="0"/>
              <a:t> bölge</a:t>
            </a:r>
          </a:p>
          <a:p>
            <a:pPr lvl="2">
              <a:buFontTx/>
              <a:buChar char="-"/>
            </a:pPr>
            <a:r>
              <a:rPr lang="tr-TR" sz="2800" dirty="0" err="1" smtClean="0"/>
              <a:t>Cauda</a:t>
            </a:r>
            <a:r>
              <a:rPr lang="tr-TR" sz="2800" dirty="0" smtClean="0"/>
              <a:t> </a:t>
            </a:r>
            <a:r>
              <a:rPr lang="tr-TR" sz="2800" dirty="0" err="1" smtClean="0"/>
              <a:t>equina</a:t>
            </a:r>
            <a:r>
              <a:rPr lang="tr-TR" sz="2800" dirty="0" smtClean="0"/>
              <a:t> sendromu</a:t>
            </a:r>
          </a:p>
          <a:p>
            <a:pPr lvl="2">
              <a:buFontTx/>
              <a:buChar char="-"/>
            </a:pPr>
            <a:r>
              <a:rPr lang="tr-TR" sz="2800" dirty="0" err="1" smtClean="0"/>
              <a:t>Abdominal</a:t>
            </a:r>
            <a:r>
              <a:rPr lang="tr-TR" sz="2800" dirty="0" smtClean="0"/>
              <a:t> aort anevrizma </a:t>
            </a:r>
            <a:r>
              <a:rPr lang="tr-TR" sz="2800" dirty="0" err="1" smtClean="0"/>
              <a:t>rüptürü</a:t>
            </a:r>
            <a:r>
              <a:rPr lang="tr-TR" sz="2800" dirty="0" smtClean="0"/>
              <a:t>.</a:t>
            </a:r>
          </a:p>
          <a:p>
            <a:pPr lvl="2">
              <a:buFontTx/>
              <a:buChar char="-"/>
            </a:pPr>
            <a:r>
              <a:rPr lang="tr-TR" sz="2800" dirty="0" err="1" smtClean="0"/>
              <a:t>Lomber</a:t>
            </a:r>
            <a:r>
              <a:rPr lang="tr-TR" sz="2800" dirty="0" smtClean="0"/>
              <a:t> disk </a:t>
            </a:r>
            <a:r>
              <a:rPr lang="tr-TR" sz="2800" dirty="0" err="1" smtClean="0"/>
              <a:t>hernisi</a:t>
            </a:r>
            <a:r>
              <a:rPr lang="tr-TR" sz="2800" dirty="0" smtClean="0"/>
              <a:t> veya disk incinmesinden kaynaklanan nörolojik semptomlarda artış.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Uygulayan kişiler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Tıp fakültesinden mezun  hekimler</a:t>
            </a:r>
          </a:p>
          <a:p>
            <a:r>
              <a:rPr lang="tr-TR" dirty="0" smtClean="0"/>
              <a:t>Yardımcı sağlık personeli</a:t>
            </a:r>
          </a:p>
          <a:p>
            <a:pPr>
              <a:buNone/>
            </a:pPr>
            <a:r>
              <a:rPr lang="tr-TR" dirty="0" smtClean="0"/>
              <a:t>		fizyoterapist</a:t>
            </a:r>
          </a:p>
          <a:p>
            <a:pPr>
              <a:buNone/>
            </a:pPr>
            <a:r>
              <a:rPr lang="tr-TR" dirty="0" smtClean="0"/>
              <a:t>		spor akademisi mezunları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miyoterapist</a:t>
            </a:r>
            <a:r>
              <a:rPr lang="tr-TR" dirty="0" smtClean="0"/>
              <a:t> (masör-masöz)</a:t>
            </a:r>
          </a:p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 Ülkemiz eğitim şartları </a:t>
            </a:r>
            <a:r>
              <a:rPr lang="tr-TR" dirty="0" err="1" smtClean="0"/>
              <a:t>gözönünde</a:t>
            </a:r>
            <a:r>
              <a:rPr lang="tr-TR" dirty="0" smtClean="0"/>
              <a:t> bulundurulduğunda, tanının doğru konması, ayırıcı tanının komplikasyonlar açısından sağlıklı yapılabilmesi için uygulayan kişinin doktor olması ya da yardımcı sağlık personelinin doktorun bilgisi dahilinde uygulaması yerinde olacaktır.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yeri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Hastane</a:t>
            </a:r>
          </a:p>
          <a:p>
            <a:r>
              <a:rPr lang="tr-TR" dirty="0" smtClean="0"/>
              <a:t>Özel klinik</a:t>
            </a:r>
          </a:p>
          <a:p>
            <a:r>
              <a:rPr lang="tr-TR" dirty="0" smtClean="0"/>
              <a:t>Özel muayenehaneler</a:t>
            </a:r>
          </a:p>
          <a:p>
            <a:r>
              <a:rPr lang="tr-TR" dirty="0" smtClean="0"/>
              <a:t>Sağlık merkezleri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ekipmanları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Kayropraktik</a:t>
            </a:r>
            <a:r>
              <a:rPr lang="tr-TR" dirty="0" smtClean="0"/>
              <a:t> uzmanları manipülasyon öncesinde ve manipülasyon sırasında çeşitli ekipman kullanmaktadır. Bu ekipmanların  (</a:t>
            </a:r>
            <a:r>
              <a:rPr lang="tr-TR" dirty="0" err="1" smtClean="0"/>
              <a:t>elektroterapi</a:t>
            </a:r>
            <a:r>
              <a:rPr lang="tr-TR" dirty="0" smtClean="0"/>
              <a:t> cihazları, çeşitli </a:t>
            </a:r>
            <a:r>
              <a:rPr lang="tr-TR" dirty="0" err="1" smtClean="0"/>
              <a:t>aktivatörler</a:t>
            </a:r>
            <a:r>
              <a:rPr lang="tr-TR" dirty="0" smtClean="0"/>
              <a:t> )  FDA onayı bulunmaktadır.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69234"/>
          </a:xfrm>
        </p:spPr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42976" y="1142984"/>
            <a:ext cx="59293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Yunanca’da</a:t>
            </a:r>
            <a:r>
              <a:rPr lang="tr-TR" sz="2400" dirty="0"/>
              <a:t> ‘elle yapılan’ anlamına gelen </a:t>
            </a:r>
            <a:r>
              <a:rPr lang="tr-TR" sz="2400" dirty="0" err="1"/>
              <a:t>kayropraktik</a:t>
            </a:r>
            <a:r>
              <a:rPr lang="tr-TR" sz="2400" dirty="0"/>
              <a:t> veya </a:t>
            </a:r>
            <a:r>
              <a:rPr lang="tr-TR" sz="2400" dirty="0" err="1" smtClean="0"/>
              <a:t>şiropraksi</a:t>
            </a:r>
            <a:r>
              <a:rPr lang="tr-TR" sz="2400" dirty="0" smtClean="0"/>
              <a:t>  </a:t>
            </a:r>
            <a:r>
              <a:rPr lang="tr-TR" sz="2400" dirty="0" err="1" smtClean="0"/>
              <a:t>manipülatif</a:t>
            </a:r>
            <a:r>
              <a:rPr lang="tr-TR" sz="2400" dirty="0" smtClean="0"/>
              <a:t>  tedavi  yöntemlerinin en çok kullanılan çeşitlerinden biridir.</a:t>
            </a:r>
            <a:endParaRPr lang="tr-TR" sz="2400" dirty="0"/>
          </a:p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142976" y="3143248"/>
            <a:ext cx="5715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Kayropraktik</a:t>
            </a:r>
            <a:r>
              <a:rPr lang="tr-TR" sz="2400" dirty="0" smtClean="0"/>
              <a:t> uzmanları tarafından </a:t>
            </a:r>
            <a:r>
              <a:rPr lang="tr-TR" sz="2400" dirty="0" err="1" smtClean="0"/>
              <a:t>vertebral</a:t>
            </a:r>
            <a:r>
              <a:rPr lang="tr-TR" sz="2400" dirty="0" smtClean="0"/>
              <a:t> </a:t>
            </a:r>
            <a:r>
              <a:rPr lang="tr-TR" sz="2400" dirty="0" err="1" smtClean="0"/>
              <a:t>sublüksasyon</a:t>
            </a:r>
            <a:r>
              <a:rPr lang="tr-TR" sz="2400" dirty="0" smtClean="0"/>
              <a:t> kompleksi olarak tanımlanan   mekanik </a:t>
            </a:r>
            <a:r>
              <a:rPr lang="tr-TR" sz="2400" dirty="0" err="1" smtClean="0"/>
              <a:t>spinal</a:t>
            </a:r>
            <a:r>
              <a:rPr lang="tr-TR" sz="2400" dirty="0" smtClean="0"/>
              <a:t> fonksiyonel bozuklukların bir sonucu olarak    ciddi  </a:t>
            </a:r>
            <a:r>
              <a:rPr lang="tr-TR" sz="2400" dirty="0" err="1" smtClean="0"/>
              <a:t>nörofizyolojik</a:t>
            </a:r>
            <a:r>
              <a:rPr lang="tr-TR" sz="2400" dirty="0" smtClean="0"/>
              <a:t> bozuklukların oluşabileceği    varsayılmaktadır.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42976" y="1071546"/>
            <a:ext cx="61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Kayropraktikin</a:t>
            </a:r>
            <a:r>
              <a:rPr lang="tr-TR" sz="2400" dirty="0" smtClean="0"/>
              <a:t> doğuşu;</a:t>
            </a:r>
          </a:p>
          <a:p>
            <a:pPr lvl="1"/>
            <a:r>
              <a:rPr lang="tr-TR" sz="2400" dirty="0" smtClean="0"/>
              <a:t>1895’de Amerika Birleşik Devletleri, </a:t>
            </a:r>
            <a:r>
              <a:rPr lang="tr-TR" sz="2400" dirty="0" err="1" smtClean="0"/>
              <a:t>Davenport</a:t>
            </a:r>
            <a:r>
              <a:rPr lang="tr-TR" sz="2400" dirty="0" smtClean="0"/>
              <a:t>, Iowa’ da başlar ve ilk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 okulu ise 1897’te </a:t>
            </a:r>
            <a:r>
              <a:rPr lang="tr-TR" sz="2400" dirty="0" err="1" smtClean="0"/>
              <a:t>David</a:t>
            </a:r>
            <a:r>
              <a:rPr lang="tr-TR" sz="2400" dirty="0" smtClean="0"/>
              <a:t> </a:t>
            </a:r>
            <a:r>
              <a:rPr lang="tr-TR" sz="2400" dirty="0" err="1" smtClean="0"/>
              <a:t>Daniel</a:t>
            </a:r>
            <a:r>
              <a:rPr lang="tr-TR" sz="2400" dirty="0" smtClean="0"/>
              <a:t> </a:t>
            </a:r>
            <a:r>
              <a:rPr lang="tr-TR" sz="2400" dirty="0" err="1" smtClean="0"/>
              <a:t>Palmer’a</a:t>
            </a:r>
            <a:r>
              <a:rPr lang="tr-TR" sz="2400" dirty="0" smtClean="0"/>
              <a:t> atfedilir.</a:t>
            </a:r>
          </a:p>
        </p:txBody>
      </p:sp>
      <p:sp>
        <p:nvSpPr>
          <p:cNvPr id="3" name="2 Dikdörtgen"/>
          <p:cNvSpPr/>
          <p:nvPr/>
        </p:nvSpPr>
        <p:spPr>
          <a:xfrm>
            <a:off x="1214414" y="3286124"/>
            <a:ext cx="56435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Omurga ve kas iskelet sisteminin oluşturduğu yapı ile sinir sistemi tarafından koordine edilen fonksiyonlar arasındaki ilişki </a:t>
            </a:r>
            <a:r>
              <a:rPr lang="tr-TR" sz="2400" dirty="0" err="1" smtClean="0"/>
              <a:t>kayropraktiğin</a:t>
            </a:r>
            <a:r>
              <a:rPr lang="tr-TR" sz="2400" dirty="0" smtClean="0"/>
              <a:t> temelini oluşturur.  Ayrıca sağlığı koruma ve geriye kazandırma bakış açısı </a:t>
            </a:r>
            <a:r>
              <a:rPr lang="tr-TR" sz="2400" dirty="0" err="1" smtClean="0"/>
              <a:t>kayropraktiğin</a:t>
            </a:r>
            <a:r>
              <a:rPr lang="tr-TR" sz="2400" dirty="0" smtClean="0"/>
              <a:t> felsefi özüdür.</a:t>
            </a:r>
          </a:p>
          <a:p>
            <a:pPr lvl="1"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357290" y="500042"/>
            <a:ext cx="6072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WHO </a:t>
            </a:r>
            <a:r>
              <a:rPr lang="tr-TR" sz="2400" dirty="0" err="1" smtClean="0"/>
              <a:t>klavuzuna</a:t>
            </a:r>
            <a:r>
              <a:rPr lang="tr-TR" sz="2400" dirty="0" smtClean="0"/>
              <a:t> göre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 uzmanı beklenen klinik seviyede, birinci basamak sağlık hizmeti uzmanlığını aşağıdaki gibi yerine getirmelidir:</a:t>
            </a:r>
            <a:endParaRPr lang="tr-TR" sz="2400" dirty="0"/>
          </a:p>
        </p:txBody>
      </p:sp>
      <p:sp>
        <p:nvSpPr>
          <p:cNvPr id="3" name="2 Dikdörtgen"/>
          <p:cNvSpPr/>
          <p:nvPr/>
        </p:nvSpPr>
        <p:spPr>
          <a:xfrm>
            <a:off x="1357290" y="2071678"/>
            <a:ext cx="67151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• </a:t>
            </a:r>
            <a:r>
              <a:rPr lang="tr-TR" sz="2000" dirty="0" smtClean="0"/>
              <a:t>Hastalar tarafından bildirilen şikâyetlerin ayırıcı tanısını gerçekleştirmelidir;</a:t>
            </a:r>
          </a:p>
          <a:p>
            <a:r>
              <a:rPr lang="tr-TR" sz="2000" dirty="0" smtClean="0"/>
              <a:t>• Radyolojik tanısal görüntülemede deneyim kazanmış olmalıdır;</a:t>
            </a:r>
          </a:p>
          <a:p>
            <a:r>
              <a:rPr lang="tr-TR" sz="2000" dirty="0" smtClean="0"/>
              <a:t>• Klinik laboratuar bulgularının yorumlanmasında yetkinlik kazanmış olmalıdır;</a:t>
            </a:r>
          </a:p>
          <a:p>
            <a:r>
              <a:rPr lang="tr-TR" sz="2000" dirty="0" smtClean="0"/>
              <a:t>• Bilimsel ve klinik bilgilerin kritik biçimde değerlendirme yeteneğini kazanmış  olmalıdır;</a:t>
            </a:r>
          </a:p>
          <a:p>
            <a:r>
              <a:rPr lang="tr-TR" sz="2000" dirty="0" smtClean="0"/>
              <a:t>• Temel bilimsel/ medikal bilgiyi anlayabilmeli ve uygulayabilmelidir ve diğer</a:t>
            </a:r>
          </a:p>
          <a:p>
            <a:pPr>
              <a:buNone/>
            </a:pPr>
            <a:r>
              <a:rPr lang="tr-TR" sz="2000" dirty="0" smtClean="0"/>
              <a:t>sağlık hizmetleri sağlayıcılarına başvurabilmelidir;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1538" y="1928802"/>
            <a:ext cx="64294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• Etkili ve emniyetli bir biçimde, halka hizmet etmek ve onlarla iletişim kurmak için</a:t>
            </a:r>
          </a:p>
          <a:p>
            <a:pPr>
              <a:buNone/>
            </a:pPr>
            <a:r>
              <a:rPr lang="tr-TR" sz="2000" dirty="0" smtClean="0"/>
              <a:t>gerekli bilgi ve beceriye genel olarak sahip olmalıdır;</a:t>
            </a:r>
          </a:p>
          <a:p>
            <a:r>
              <a:rPr lang="tr-TR" sz="2000" dirty="0" smtClean="0"/>
              <a:t>• Sinir-kas-iskelet sisteminin </a:t>
            </a:r>
            <a:r>
              <a:rPr lang="tr-TR" sz="2000" dirty="0" err="1" smtClean="0"/>
              <a:t>patofizyolojisinin</a:t>
            </a:r>
            <a:r>
              <a:rPr lang="tr-TR" sz="2000" dirty="0" smtClean="0"/>
              <a:t> ve diğer anatomik yapılarla bağlantısının ve vücut duruşunun doğal yapısını anlayabilmelidir..</a:t>
            </a:r>
          </a:p>
          <a:p>
            <a:r>
              <a:rPr lang="tr-TR" sz="2000" dirty="0" smtClean="0"/>
              <a:t>• Klinik bilgileri bir araya getirebilmeli ve kaydedebilmelidir; </a:t>
            </a:r>
          </a:p>
        </p:txBody>
      </p:sp>
      <p:sp>
        <p:nvSpPr>
          <p:cNvPr id="3" name="2 Dikdörtgen"/>
          <p:cNvSpPr/>
          <p:nvPr/>
        </p:nvSpPr>
        <p:spPr>
          <a:xfrm>
            <a:off x="928662" y="642918"/>
            <a:ext cx="5929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WHO </a:t>
            </a:r>
            <a:r>
              <a:rPr lang="tr-TR" sz="2000" dirty="0" err="1" smtClean="0"/>
              <a:t>klavuzuna</a:t>
            </a:r>
            <a:r>
              <a:rPr lang="tr-TR" sz="2000" dirty="0" smtClean="0"/>
              <a:t> göre beklenen klinik seviyede, birinci basamak sağlık hizmeti uzmanlığını aşağıdaki gibi yerine getirmelidir:</a:t>
            </a:r>
            <a:endParaRPr lang="tr-TR" sz="2000" dirty="0"/>
          </a:p>
        </p:txBody>
      </p:sp>
      <p:sp>
        <p:nvSpPr>
          <p:cNvPr id="4" name="3 Dikdörtgen"/>
          <p:cNvSpPr/>
          <p:nvPr/>
        </p:nvSpPr>
        <p:spPr>
          <a:xfrm>
            <a:off x="1000100" y="4572008"/>
            <a:ext cx="6215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 </a:t>
            </a:r>
            <a:r>
              <a:rPr lang="tr-TR" sz="2000" dirty="0" smtClean="0"/>
              <a:t>• Klinik laboratuar bulgularını ve sinir,kas, iskelet  sisteminin  tanısal görüntülemesini  doğru biçimde yorumlayabilmelidir.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14414" y="1643050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• Doğru bir klinik tanı koyabilmelidir.</a:t>
            </a:r>
          </a:p>
          <a:p>
            <a:r>
              <a:rPr lang="tr-TR" sz="2400" dirty="0" smtClean="0"/>
              <a:t>• Hastanın sağlığı ile ilgili sorumluluk kabul edebilmelidir.</a:t>
            </a:r>
          </a:p>
          <a:p>
            <a:r>
              <a:rPr lang="tr-TR" sz="2400" dirty="0" smtClean="0"/>
              <a:t>• Sağlık hizmetinde günümüzdeki modern </a:t>
            </a:r>
            <a:r>
              <a:rPr lang="tr-TR" sz="2400" dirty="0" err="1" smtClean="0"/>
              <a:t>metod</a:t>
            </a:r>
            <a:r>
              <a:rPr lang="tr-TR" sz="2400" dirty="0" smtClean="0"/>
              <a:t> ve tekniklerin uygulanmasını anlayabilmelidir.</a:t>
            </a:r>
          </a:p>
          <a:p>
            <a:r>
              <a:rPr lang="tr-TR" sz="2400" dirty="0" smtClean="0"/>
              <a:t>• Diğer sağlık disiplin içi ve disiplinler arası işbirliğine ve saygınlığa olanak tanımak için </a:t>
            </a:r>
            <a:r>
              <a:rPr lang="tr-TR" sz="2400" dirty="0" err="1" smtClean="0"/>
              <a:t>kayropraktik</a:t>
            </a:r>
            <a:r>
              <a:rPr lang="tr-TR" sz="2400" dirty="0" smtClean="0"/>
              <a:t> ve diğer sağlık hizmetleri mesleklerinin uzmanlık bilgisi ve faaliyet konusunun değerini takdir edebilmelidir</a:t>
            </a:r>
          </a:p>
          <a:p>
            <a:r>
              <a:rPr lang="tr-TR" sz="2400" dirty="0" smtClean="0"/>
              <a:t>• Araştırma konularını seçebilmelidir, basit araştırma projeleri tasarlayabilmelidir,</a:t>
            </a:r>
          </a:p>
          <a:p>
            <a:r>
              <a:rPr lang="tr-TR" sz="2400" dirty="0" smtClean="0"/>
              <a:t>.</a:t>
            </a:r>
          </a:p>
          <a:p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" name="2 Dikdörtgen"/>
          <p:cNvSpPr/>
          <p:nvPr/>
        </p:nvSpPr>
        <p:spPr>
          <a:xfrm>
            <a:off x="1214414" y="428604"/>
            <a:ext cx="7215238" cy="101566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000" b="1" dirty="0" smtClean="0"/>
              <a:t>WHO </a:t>
            </a:r>
            <a:r>
              <a:rPr lang="tr-TR" sz="2000" b="1" dirty="0" err="1" smtClean="0"/>
              <a:t>klavuzuna</a:t>
            </a:r>
            <a:r>
              <a:rPr lang="tr-TR" sz="2000" b="1" dirty="0" smtClean="0"/>
              <a:t> göre beklenen klinik seviyede, birinci basamak sağlık hizmeti uzmanlığını aşağıdaki gibi yerine getirmelidir :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Dünyada; Türkiye de dahil, 89 ülkenin ulusal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derneklerinin birleşmesiyle Dünya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Federasyonu kurulmuştur. </a:t>
            </a:r>
          </a:p>
          <a:p>
            <a:endParaRPr lang="tr-TR" sz="2800" dirty="0" smtClean="0"/>
          </a:p>
          <a:p>
            <a:r>
              <a:rPr lang="tr-TR" sz="2800" dirty="0" smtClean="0"/>
              <a:t>Dünya </a:t>
            </a:r>
            <a:r>
              <a:rPr lang="tr-TR" sz="2800" dirty="0" err="1" smtClean="0"/>
              <a:t>Kayropraktik</a:t>
            </a:r>
            <a:r>
              <a:rPr lang="tr-TR" sz="2800" dirty="0" smtClean="0"/>
              <a:t> Federasyonu, 1997’den beri Dünya Sağlık Örgütü ile resmi ilişkilerini sürdürmektedir.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Uluslarası</a:t>
            </a:r>
            <a:r>
              <a:rPr lang="tr-TR" dirty="0" smtClean="0"/>
              <a:t> dernek ve kongreler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hlinkClick r:id="rId2"/>
              </a:rPr>
              <a:t>American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Chiropractic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Association</a:t>
            </a:r>
            <a:endParaRPr lang="tr-TR" dirty="0" smtClean="0"/>
          </a:p>
          <a:p>
            <a:r>
              <a:rPr lang="tr-TR" dirty="0" err="1" smtClean="0">
                <a:hlinkClick r:id="rId3"/>
              </a:rPr>
              <a:t>International</a:t>
            </a:r>
            <a:r>
              <a:rPr lang="tr-TR" dirty="0" smtClean="0">
                <a:hlinkClick r:id="rId3"/>
              </a:rPr>
              <a:t> </a:t>
            </a:r>
            <a:r>
              <a:rPr lang="tr-TR" dirty="0" err="1" smtClean="0">
                <a:hlinkClick r:id="rId3"/>
              </a:rPr>
              <a:t>Chiropractors</a:t>
            </a:r>
            <a:r>
              <a:rPr lang="tr-TR" dirty="0" smtClean="0">
                <a:hlinkClick r:id="rId3"/>
              </a:rPr>
              <a:t> </a:t>
            </a:r>
            <a:r>
              <a:rPr lang="tr-TR" dirty="0" err="1" smtClean="0">
                <a:hlinkClick r:id="rId3"/>
              </a:rPr>
              <a:t>Association</a:t>
            </a:r>
            <a:endParaRPr lang="tr-TR" dirty="0" smtClean="0"/>
          </a:p>
          <a:p>
            <a:r>
              <a:rPr lang="tr-TR" dirty="0" err="1" smtClean="0">
                <a:hlinkClick r:id="rId4"/>
              </a:rPr>
              <a:t>World</a:t>
            </a:r>
            <a:r>
              <a:rPr lang="tr-TR" dirty="0" smtClean="0">
                <a:hlinkClick r:id="rId4"/>
              </a:rPr>
              <a:t> </a:t>
            </a:r>
            <a:r>
              <a:rPr lang="tr-TR" dirty="0" err="1" smtClean="0">
                <a:hlinkClick r:id="rId4"/>
              </a:rPr>
              <a:t>Federation</a:t>
            </a:r>
            <a:r>
              <a:rPr lang="tr-TR" dirty="0" smtClean="0">
                <a:hlinkClick r:id="rId4"/>
              </a:rPr>
              <a:t> of </a:t>
            </a:r>
            <a:r>
              <a:rPr lang="tr-TR" dirty="0" err="1" smtClean="0">
                <a:hlinkClick r:id="rId4"/>
              </a:rPr>
              <a:t>Chiropractic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Kongreler 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Federation</a:t>
            </a:r>
            <a:r>
              <a:rPr lang="tr-TR" dirty="0" smtClean="0"/>
              <a:t> of </a:t>
            </a:r>
            <a:r>
              <a:rPr lang="tr-TR" b="1" i="1" dirty="0" err="1" smtClean="0"/>
              <a:t>Chiropractic's</a:t>
            </a:r>
            <a:r>
              <a:rPr lang="tr-TR" dirty="0" smtClean="0"/>
              <a:t> 12th </a:t>
            </a:r>
            <a:r>
              <a:rPr lang="tr-TR" dirty="0" err="1" smtClean="0"/>
              <a:t>Biennial</a:t>
            </a:r>
            <a:r>
              <a:rPr lang="tr-TR" dirty="0" smtClean="0"/>
              <a:t> </a:t>
            </a:r>
            <a:r>
              <a:rPr lang="tr-TR" b="1" i="1" dirty="0" err="1" smtClean="0"/>
              <a:t>Congress</a:t>
            </a:r>
            <a:endParaRPr lang="tr-TR" dirty="0" smtClean="0"/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b="1" i="1" dirty="0" err="1" smtClean="0"/>
              <a:t>Congress</a:t>
            </a:r>
            <a:r>
              <a:rPr lang="tr-TR" dirty="0" smtClean="0"/>
              <a:t> of </a:t>
            </a:r>
            <a:r>
              <a:rPr lang="tr-TR" b="1" i="1" dirty="0" err="1" smtClean="0"/>
              <a:t>Chiropractic</a:t>
            </a:r>
            <a:endParaRPr lang="tr-TR" dirty="0" smtClean="0"/>
          </a:p>
          <a:p>
            <a:pPr lvl="0"/>
            <a:r>
              <a:rPr lang="tr-TR" dirty="0" err="1" smtClean="0"/>
              <a:t>International</a:t>
            </a:r>
            <a:r>
              <a:rPr lang="tr-TR" dirty="0" smtClean="0"/>
              <a:t> </a:t>
            </a:r>
            <a:r>
              <a:rPr lang="tr-TR" b="1" i="1" dirty="0" err="1" smtClean="0"/>
              <a:t>Chiropractic</a:t>
            </a:r>
            <a:r>
              <a:rPr lang="tr-TR" b="1" i="1" dirty="0" smtClean="0"/>
              <a:t> </a:t>
            </a:r>
            <a:r>
              <a:rPr lang="tr-TR" b="1" i="1" dirty="0" err="1" smtClean="0"/>
              <a:t>Congress</a:t>
            </a:r>
            <a:r>
              <a:rPr lang="tr-TR" dirty="0" smtClean="0"/>
              <a:t>, South </a:t>
            </a:r>
            <a:r>
              <a:rPr lang="tr-TR" dirty="0" err="1" smtClean="0"/>
              <a:t>Africa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1169</TotalTime>
  <Words>1673</Words>
  <Application>Microsoft Office PowerPoint</Application>
  <PresentationFormat>Ekran Gösterisi (4:3)</PresentationFormat>
  <Paragraphs>184</Paragraphs>
  <Slides>29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6" baseType="lpstr">
      <vt:lpstr>Arial</vt:lpstr>
      <vt:lpstr>Calibri</vt:lpstr>
      <vt:lpstr>Gill Sans MT</vt:lpstr>
      <vt:lpstr>Verdana</vt:lpstr>
      <vt:lpstr>Wingdings</vt:lpstr>
      <vt:lpstr>Wingdings 2</vt:lpstr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Uluslarası dernek ve kongreler</vt:lpstr>
      <vt:lpstr>Mevzuat ve yönetmelik</vt:lpstr>
      <vt:lpstr>PowerPoint Sunusu</vt:lpstr>
      <vt:lpstr>PowerPoint Sunusu</vt:lpstr>
      <vt:lpstr>PowerPoint Sunusu</vt:lpstr>
      <vt:lpstr>PowerPoint Sunusu</vt:lpstr>
      <vt:lpstr>PowerPoint Sunusu</vt:lpstr>
      <vt:lpstr> Eğitim Modelleri WHO kılavuzuna göre </vt:lpstr>
      <vt:lpstr>EĞİTİM MODELLERİ</vt:lpstr>
      <vt:lpstr>EĞİTİM MODELLERİ</vt:lpstr>
      <vt:lpstr>ENDİKASYONLARI :</vt:lpstr>
      <vt:lpstr>PowerPoint Sunusu</vt:lpstr>
      <vt:lpstr>KONTRENDİKASYONLAR (WHO kılavuzuna göre)</vt:lpstr>
      <vt:lpstr>KONTRENDİKASYONLAR</vt:lpstr>
      <vt:lpstr>PowerPoint Sunusu</vt:lpstr>
      <vt:lpstr>KOMPLİKASYONLAR</vt:lpstr>
      <vt:lpstr>KOMPLİKASYONLAR</vt:lpstr>
      <vt:lpstr>Uygulayan kişiler</vt:lpstr>
      <vt:lpstr>Uygulama yeri</vt:lpstr>
      <vt:lpstr>Uygulama ekipmanları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Kayropraktik</dc:title>
  <dc:creator>sevim.akin</dc:creator>
  <cp:lastModifiedBy>CİHAT ÇELEBİ</cp:lastModifiedBy>
  <cp:revision>147</cp:revision>
  <dcterms:created xsi:type="dcterms:W3CDTF">2013-01-14T08:38:28Z</dcterms:created>
  <dcterms:modified xsi:type="dcterms:W3CDTF">2016-07-14T12:57:59Z</dcterms:modified>
</cp:coreProperties>
</file>